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66" r:id="rId2"/>
    <p:sldId id="257" r:id="rId3"/>
    <p:sldId id="267" r:id="rId4"/>
    <p:sldId id="270" r:id="rId5"/>
    <p:sldId id="269" r:id="rId6"/>
    <p:sldId id="258" r:id="rId7"/>
    <p:sldId id="259" r:id="rId8"/>
    <p:sldId id="260" r:id="rId9"/>
    <p:sldId id="268" r:id="rId10"/>
    <p:sldId id="261" r:id="rId11"/>
    <p:sldId id="262" r:id="rId12"/>
    <p:sldId id="263" r:id="rId13"/>
    <p:sldId id="264" r:id="rId14"/>
    <p:sldId id="265" r:id="rId15"/>
  </p:sldIdLst>
  <p:sldSz cx="9144000" cy="5143500" type="screen16x9"/>
  <p:notesSz cx="6858000" cy="9144000"/>
  <p:embeddedFontLst>
    <p:embeddedFont>
      <p:font typeface="Proxima Nova" panose="020B060402020202020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6FF2C-3A13-405F-9DAF-E241180BAB67}" v="17" dt="2025-06-11T06:29:28.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19" autoAdjust="0"/>
  </p:normalViewPr>
  <p:slideViewPr>
    <p:cSldViewPr snapToGrid="0">
      <p:cViewPr varScale="1">
        <p:scale>
          <a:sx n="142" d="100"/>
          <a:sy n="142" d="100"/>
        </p:scale>
        <p:origin x="75" y="4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l Kapoor" userId="8afe48438e15fb6f" providerId="LiveId" clId="{E116FF2C-3A13-405F-9DAF-E241180BAB67}"/>
    <pc:docChg chg="undo custSel addSld modSld sldOrd">
      <pc:chgData name="Anil Kapoor" userId="8afe48438e15fb6f" providerId="LiveId" clId="{E116FF2C-3A13-405F-9DAF-E241180BAB67}" dt="2025-06-11T06:29:48.037" v="1176" actId="14100"/>
      <pc:docMkLst>
        <pc:docMk/>
      </pc:docMkLst>
      <pc:sldChg chg="modSp mod modNotesTx">
        <pc:chgData name="Anil Kapoor" userId="8afe48438e15fb6f" providerId="LiveId" clId="{E116FF2C-3A13-405F-9DAF-E241180BAB67}" dt="2025-06-10T06:25:40.005" v="300" actId="27636"/>
        <pc:sldMkLst>
          <pc:docMk/>
          <pc:sldMk cId="0" sldId="257"/>
        </pc:sldMkLst>
        <pc:spChg chg="mod">
          <ac:chgData name="Anil Kapoor" userId="8afe48438e15fb6f" providerId="LiveId" clId="{E116FF2C-3A13-405F-9DAF-E241180BAB67}" dt="2025-06-10T06:25:40.005" v="300" actId="27636"/>
          <ac:spMkLst>
            <pc:docMk/>
            <pc:sldMk cId="0" sldId="257"/>
            <ac:spMk id="4" creationId="{00000000-0000-0000-0000-000000000000}"/>
          </ac:spMkLst>
        </pc:spChg>
        <pc:spChg chg="mod">
          <ac:chgData name="Anil Kapoor" userId="8afe48438e15fb6f" providerId="LiveId" clId="{E116FF2C-3A13-405F-9DAF-E241180BAB67}" dt="2025-06-10T06:00:27.441" v="6" actId="20577"/>
          <ac:spMkLst>
            <pc:docMk/>
            <pc:sldMk cId="0" sldId="257"/>
            <ac:spMk id="9" creationId="{00000000-0000-0000-0000-000000000000}"/>
          </ac:spMkLst>
        </pc:spChg>
      </pc:sldChg>
      <pc:sldChg chg="modSp mod modNotesTx">
        <pc:chgData name="Anil Kapoor" userId="8afe48438e15fb6f" providerId="LiveId" clId="{E116FF2C-3A13-405F-9DAF-E241180BAB67}" dt="2025-06-10T06:05:16.707" v="35" actId="20577"/>
        <pc:sldMkLst>
          <pc:docMk/>
          <pc:sldMk cId="0" sldId="258"/>
        </pc:sldMkLst>
        <pc:spChg chg="mod">
          <ac:chgData name="Anil Kapoor" userId="8afe48438e15fb6f" providerId="LiveId" clId="{E116FF2C-3A13-405F-9DAF-E241180BAB67}" dt="2025-06-10T06:03:47.888" v="26" actId="20577"/>
          <ac:spMkLst>
            <pc:docMk/>
            <pc:sldMk cId="0" sldId="258"/>
            <ac:spMk id="4" creationId="{00000000-0000-0000-0000-000000000000}"/>
          </ac:spMkLst>
        </pc:spChg>
        <pc:spChg chg="mod">
          <ac:chgData name="Anil Kapoor" userId="8afe48438e15fb6f" providerId="LiveId" clId="{E116FF2C-3A13-405F-9DAF-E241180BAB67}" dt="2025-06-10T06:04:04.277" v="32" actId="20577"/>
          <ac:spMkLst>
            <pc:docMk/>
            <pc:sldMk cId="0" sldId="258"/>
            <ac:spMk id="9" creationId="{00000000-0000-0000-0000-000000000000}"/>
          </ac:spMkLst>
        </pc:spChg>
      </pc:sldChg>
      <pc:sldChg chg="modNotesTx">
        <pc:chgData name="Anil Kapoor" userId="8afe48438e15fb6f" providerId="LiveId" clId="{E116FF2C-3A13-405F-9DAF-E241180BAB67}" dt="2025-06-10T06:06:54.294" v="41" actId="20577"/>
        <pc:sldMkLst>
          <pc:docMk/>
          <pc:sldMk cId="0" sldId="259"/>
        </pc:sldMkLst>
      </pc:sldChg>
      <pc:sldChg chg="modSp mod modNotesTx">
        <pc:chgData name="Anil Kapoor" userId="8afe48438e15fb6f" providerId="LiveId" clId="{E116FF2C-3A13-405F-9DAF-E241180BAB67}" dt="2025-06-10T06:08:25.108" v="51" actId="6549"/>
        <pc:sldMkLst>
          <pc:docMk/>
          <pc:sldMk cId="0" sldId="260"/>
        </pc:sldMkLst>
        <pc:spChg chg="mod">
          <ac:chgData name="Anil Kapoor" userId="8afe48438e15fb6f" providerId="LiveId" clId="{E116FF2C-3A13-405F-9DAF-E241180BAB67}" dt="2025-06-10T06:07:38.667" v="50" actId="20577"/>
          <ac:spMkLst>
            <pc:docMk/>
            <pc:sldMk cId="0" sldId="260"/>
            <ac:spMk id="28" creationId="{00000000-0000-0000-0000-000000000000}"/>
          </ac:spMkLst>
        </pc:spChg>
      </pc:sldChg>
      <pc:sldChg chg="addSp delSp modSp mod modNotesTx">
        <pc:chgData name="Anil Kapoor" userId="8afe48438e15fb6f" providerId="LiveId" clId="{E116FF2C-3A13-405F-9DAF-E241180BAB67}" dt="2025-06-10T06:44:23.628" v="935" actId="20577"/>
        <pc:sldMkLst>
          <pc:docMk/>
          <pc:sldMk cId="0" sldId="262"/>
        </pc:sldMkLst>
        <pc:spChg chg="del ord">
          <ac:chgData name="Anil Kapoor" userId="8afe48438e15fb6f" providerId="LiveId" clId="{E116FF2C-3A13-405F-9DAF-E241180BAB67}" dt="2025-06-10T06:23:59.134" v="159" actId="478"/>
          <ac:spMkLst>
            <pc:docMk/>
            <pc:sldMk cId="0" sldId="262"/>
            <ac:spMk id="6" creationId="{00000000-0000-0000-0000-000000000000}"/>
          </ac:spMkLst>
        </pc:spChg>
        <pc:spChg chg="del">
          <ac:chgData name="Anil Kapoor" userId="8afe48438e15fb6f" providerId="LiveId" clId="{E116FF2C-3A13-405F-9DAF-E241180BAB67}" dt="2025-06-10T06:23:33.768" v="157" actId="478"/>
          <ac:spMkLst>
            <pc:docMk/>
            <pc:sldMk cId="0" sldId="262"/>
            <ac:spMk id="7" creationId="{00000000-0000-0000-0000-000000000000}"/>
          </ac:spMkLst>
        </pc:spChg>
        <pc:spChg chg="del mod">
          <ac:chgData name="Anil Kapoor" userId="8afe48438e15fb6f" providerId="LiveId" clId="{E116FF2C-3A13-405F-9DAF-E241180BAB67}" dt="2025-06-10T06:23:11.181" v="156" actId="478"/>
          <ac:spMkLst>
            <pc:docMk/>
            <pc:sldMk cId="0" sldId="262"/>
            <ac:spMk id="8" creationId="{00000000-0000-0000-0000-000000000000}"/>
          </ac:spMkLst>
        </pc:spChg>
        <pc:spChg chg="mod">
          <ac:chgData name="Anil Kapoor" userId="8afe48438e15fb6f" providerId="LiveId" clId="{E116FF2C-3A13-405F-9DAF-E241180BAB67}" dt="2025-06-10T06:22:50.843" v="138" actId="1035"/>
          <ac:spMkLst>
            <pc:docMk/>
            <pc:sldMk cId="0" sldId="262"/>
            <ac:spMk id="9" creationId="{00000000-0000-0000-0000-000000000000}"/>
          </ac:spMkLst>
        </pc:spChg>
        <pc:spChg chg="mod">
          <ac:chgData name="Anil Kapoor" userId="8afe48438e15fb6f" providerId="LiveId" clId="{E116FF2C-3A13-405F-9DAF-E241180BAB67}" dt="2025-06-10T06:25:05.657" v="212" actId="1035"/>
          <ac:spMkLst>
            <pc:docMk/>
            <pc:sldMk cId="0" sldId="262"/>
            <ac:spMk id="13" creationId="{00000000-0000-0000-0000-000000000000}"/>
          </ac:spMkLst>
        </pc:spChg>
        <pc:spChg chg="mod">
          <ac:chgData name="Anil Kapoor" userId="8afe48438e15fb6f" providerId="LiveId" clId="{E116FF2C-3A13-405F-9DAF-E241180BAB67}" dt="2025-06-10T06:24:57.290" v="200" actId="1035"/>
          <ac:spMkLst>
            <pc:docMk/>
            <pc:sldMk cId="0" sldId="262"/>
            <ac:spMk id="18" creationId="{00000000-0000-0000-0000-000000000000}"/>
          </ac:spMkLst>
        </pc:spChg>
        <pc:spChg chg="mod">
          <ac:chgData name="Anil Kapoor" userId="8afe48438e15fb6f" providerId="LiveId" clId="{E116FF2C-3A13-405F-9DAF-E241180BAB67}" dt="2025-06-10T06:26:13.462" v="448" actId="1035"/>
          <ac:spMkLst>
            <pc:docMk/>
            <pc:sldMk cId="0" sldId="262"/>
            <ac:spMk id="23" creationId="{00000000-0000-0000-0000-000000000000}"/>
          </ac:spMkLst>
        </pc:spChg>
        <pc:spChg chg="del mod">
          <ac:chgData name="Anil Kapoor" userId="8afe48438e15fb6f" providerId="LiveId" clId="{E116FF2C-3A13-405F-9DAF-E241180BAB67}" dt="2025-06-10T06:26:38.543" v="481" actId="478"/>
          <ac:spMkLst>
            <pc:docMk/>
            <pc:sldMk cId="0" sldId="262"/>
            <ac:spMk id="24" creationId="{00000000-0000-0000-0000-000000000000}"/>
          </ac:spMkLst>
        </pc:spChg>
        <pc:spChg chg="mod">
          <ac:chgData name="Anil Kapoor" userId="8afe48438e15fb6f" providerId="LiveId" clId="{E116FF2C-3A13-405F-9DAF-E241180BAB67}" dt="2025-06-10T06:26:53.376" v="544" actId="1036"/>
          <ac:spMkLst>
            <pc:docMk/>
            <pc:sldMk cId="0" sldId="262"/>
            <ac:spMk id="28" creationId="{00000000-0000-0000-0000-000000000000}"/>
          </ac:spMkLst>
        </pc:spChg>
        <pc:spChg chg="add mod">
          <ac:chgData name="Anil Kapoor" userId="8afe48438e15fb6f" providerId="LiveId" clId="{E116FF2C-3A13-405F-9DAF-E241180BAB67}" dt="2025-06-10T06:43:04.368" v="881" actId="20577"/>
          <ac:spMkLst>
            <pc:docMk/>
            <pc:sldMk cId="0" sldId="262"/>
            <ac:spMk id="29" creationId="{8BFD3677-1F46-9DF7-A4CD-3A5265D382D7}"/>
          </ac:spMkLst>
        </pc:spChg>
        <pc:spChg chg="add mod">
          <ac:chgData name="Anil Kapoor" userId="8afe48438e15fb6f" providerId="LiveId" clId="{E116FF2C-3A13-405F-9DAF-E241180BAB67}" dt="2025-06-10T06:44:23.628" v="935" actId="20577"/>
          <ac:spMkLst>
            <pc:docMk/>
            <pc:sldMk cId="0" sldId="262"/>
            <ac:spMk id="31" creationId="{4594CACC-1A65-2E2C-FC95-F040FB70B787}"/>
          </ac:spMkLst>
        </pc:spChg>
        <pc:picChg chg="add del mod">
          <ac:chgData name="Anil Kapoor" userId="8afe48438e15fb6f" providerId="LiveId" clId="{E116FF2C-3A13-405F-9DAF-E241180BAB67}" dt="2025-06-10T06:31:08.083" v="663" actId="478"/>
          <ac:picMkLst>
            <pc:docMk/>
            <pc:sldMk cId="0" sldId="262"/>
            <ac:picMk id="3" creationId="{4098692E-E4E7-49D2-A7FC-1E815254A02E}"/>
          </ac:picMkLst>
        </pc:picChg>
        <pc:picChg chg="mod">
          <ac:chgData name="Anil Kapoor" userId="8afe48438e15fb6f" providerId="LiveId" clId="{E116FF2C-3A13-405F-9DAF-E241180BAB67}" dt="2025-06-10T06:26:13.462" v="448" actId="1035"/>
          <ac:picMkLst>
            <pc:docMk/>
            <pc:sldMk cId="0" sldId="262"/>
            <ac:picMk id="22" creationId="{00000000-0000-0000-0000-000000000000}"/>
          </ac:picMkLst>
        </pc:picChg>
        <pc:picChg chg="mod">
          <ac:chgData name="Anil Kapoor" userId="8afe48438e15fb6f" providerId="LiveId" clId="{E116FF2C-3A13-405F-9DAF-E241180BAB67}" dt="2025-06-10T06:26:53.376" v="544" actId="1036"/>
          <ac:picMkLst>
            <pc:docMk/>
            <pc:sldMk cId="0" sldId="262"/>
            <ac:picMk id="27" creationId="{00000000-0000-0000-0000-000000000000}"/>
          </ac:picMkLst>
        </pc:picChg>
        <pc:picChg chg="add del mod">
          <ac:chgData name="Anil Kapoor" userId="8afe48438e15fb6f" providerId="LiveId" clId="{E116FF2C-3A13-405F-9DAF-E241180BAB67}" dt="2025-06-10T06:32:02.190" v="729" actId="478"/>
          <ac:picMkLst>
            <pc:docMk/>
            <pc:sldMk cId="0" sldId="262"/>
            <ac:picMk id="30" creationId="{81CB3A73-81C8-7927-1E56-99C245EC4DA3}"/>
          </ac:picMkLst>
        </pc:picChg>
        <pc:picChg chg="add mod">
          <ac:chgData name="Anil Kapoor" userId="8afe48438e15fb6f" providerId="LiveId" clId="{E116FF2C-3A13-405F-9DAF-E241180BAB67}" dt="2025-06-10T06:31:19.229" v="727" actId="1035"/>
          <ac:picMkLst>
            <pc:docMk/>
            <pc:sldMk cId="0" sldId="262"/>
            <ac:picMk id="32" creationId="{67A69ADE-C0B7-E44C-2343-8C1B51764239}"/>
          </ac:picMkLst>
        </pc:picChg>
        <pc:picChg chg="add mod">
          <ac:chgData name="Anil Kapoor" userId="8afe48438e15fb6f" providerId="LiveId" clId="{E116FF2C-3A13-405F-9DAF-E241180BAB67}" dt="2025-06-10T06:32:10.173" v="730" actId="1076"/>
          <ac:picMkLst>
            <pc:docMk/>
            <pc:sldMk cId="0" sldId="262"/>
            <ac:picMk id="33" creationId="{5A0E4187-B2C3-1740-5EA2-163B227E8857}"/>
          </ac:picMkLst>
        </pc:picChg>
      </pc:sldChg>
      <pc:sldChg chg="modSp mod">
        <pc:chgData name="Anil Kapoor" userId="8afe48438e15fb6f" providerId="LiveId" clId="{E116FF2C-3A13-405F-9DAF-E241180BAB67}" dt="2025-06-10T06:18:38.968" v="58" actId="20577"/>
        <pc:sldMkLst>
          <pc:docMk/>
          <pc:sldMk cId="0" sldId="265"/>
        </pc:sldMkLst>
        <pc:spChg chg="mod">
          <ac:chgData name="Anil Kapoor" userId="8afe48438e15fb6f" providerId="LiveId" clId="{E116FF2C-3A13-405F-9DAF-E241180BAB67}" dt="2025-06-10T06:18:34.577" v="55" actId="20577"/>
          <ac:spMkLst>
            <pc:docMk/>
            <pc:sldMk cId="0" sldId="265"/>
            <ac:spMk id="4" creationId="{00000000-0000-0000-0000-000000000000}"/>
          </ac:spMkLst>
        </pc:spChg>
        <pc:spChg chg="mod">
          <ac:chgData name="Anil Kapoor" userId="8afe48438e15fb6f" providerId="LiveId" clId="{E116FF2C-3A13-405F-9DAF-E241180BAB67}" dt="2025-06-10T06:18:38.968" v="58" actId="20577"/>
          <ac:spMkLst>
            <pc:docMk/>
            <pc:sldMk cId="0" sldId="265"/>
            <ac:spMk id="13" creationId="{00000000-0000-0000-0000-000000000000}"/>
          </ac:spMkLst>
        </pc:spChg>
      </pc:sldChg>
      <pc:sldChg chg="modSp new mod ord">
        <pc:chgData name="Anil Kapoor" userId="8afe48438e15fb6f" providerId="LiveId" clId="{E116FF2C-3A13-405F-9DAF-E241180BAB67}" dt="2025-06-10T06:36:56.046" v="799" actId="20577"/>
        <pc:sldMkLst>
          <pc:docMk/>
          <pc:sldMk cId="3821701464" sldId="266"/>
        </pc:sldMkLst>
        <pc:spChg chg="mod">
          <ac:chgData name="Anil Kapoor" userId="8afe48438e15fb6f" providerId="LiveId" clId="{E116FF2C-3A13-405F-9DAF-E241180BAB67}" dt="2025-06-10T06:36:56.046" v="799" actId="20577"/>
          <ac:spMkLst>
            <pc:docMk/>
            <pc:sldMk cId="3821701464" sldId="266"/>
            <ac:spMk id="2" creationId="{316A6CBD-5D86-6D42-6BD8-E9173CF881DB}"/>
          </ac:spMkLst>
        </pc:spChg>
        <pc:spChg chg="mod">
          <ac:chgData name="Anil Kapoor" userId="8afe48438e15fb6f" providerId="LiveId" clId="{E116FF2C-3A13-405F-9DAF-E241180BAB67}" dt="2025-06-10T06:36:24.969" v="788" actId="20577"/>
          <ac:spMkLst>
            <pc:docMk/>
            <pc:sldMk cId="3821701464" sldId="266"/>
            <ac:spMk id="3" creationId="{6795388C-597D-35BE-C154-E059EC5AE696}"/>
          </ac:spMkLst>
        </pc:spChg>
      </pc:sldChg>
      <pc:sldChg chg="addSp delSp modSp add mod ord modNotesTx">
        <pc:chgData name="Anil Kapoor" userId="8afe48438e15fb6f" providerId="LiveId" clId="{E116FF2C-3A13-405F-9DAF-E241180BAB67}" dt="2025-06-11T06:29:48.037" v="1176" actId="14100"/>
        <pc:sldMkLst>
          <pc:docMk/>
          <pc:sldMk cId="197355671" sldId="267"/>
        </pc:sldMkLst>
        <pc:spChg chg="mod">
          <ac:chgData name="Anil Kapoor" userId="8afe48438e15fb6f" providerId="LiveId" clId="{E116FF2C-3A13-405F-9DAF-E241180BAB67}" dt="2025-06-11T06:29:13.432" v="1131" actId="20577"/>
          <ac:spMkLst>
            <pc:docMk/>
            <pc:sldMk cId="197355671" sldId="267"/>
            <ac:spMk id="2" creationId="{0B026C88-3E1F-0BCA-34A9-41EF71212068}"/>
          </ac:spMkLst>
        </pc:spChg>
        <pc:spChg chg="del mod">
          <ac:chgData name="Anil Kapoor" userId="8afe48438e15fb6f" providerId="LiveId" clId="{E116FF2C-3A13-405F-9DAF-E241180BAB67}" dt="2025-06-11T06:17:32.123" v="1066" actId="478"/>
          <ac:spMkLst>
            <pc:docMk/>
            <pc:sldMk cId="197355671" sldId="267"/>
            <ac:spMk id="4" creationId="{BB71BE3C-9785-BA06-8B66-5594CADFDCBC}"/>
          </ac:spMkLst>
        </pc:spChg>
        <pc:spChg chg="del">
          <ac:chgData name="Anil Kapoor" userId="8afe48438e15fb6f" providerId="LiveId" clId="{E116FF2C-3A13-405F-9DAF-E241180BAB67}" dt="2025-06-11T06:17:29.559" v="1065" actId="478"/>
          <ac:spMkLst>
            <pc:docMk/>
            <pc:sldMk cId="197355671" sldId="267"/>
            <ac:spMk id="7" creationId="{ECF296D5-DDC7-3F96-8470-6168DD395737}"/>
          </ac:spMkLst>
        </pc:spChg>
        <pc:spChg chg="del">
          <ac:chgData name="Anil Kapoor" userId="8afe48438e15fb6f" providerId="LiveId" clId="{E116FF2C-3A13-405F-9DAF-E241180BAB67}" dt="2025-06-10T06:39:36.673" v="801" actId="478"/>
          <ac:spMkLst>
            <pc:docMk/>
            <pc:sldMk cId="197355671" sldId="267"/>
            <ac:spMk id="8" creationId="{198CBEEB-2C19-4949-0F0F-B43A40D05E88}"/>
          </ac:spMkLst>
        </pc:spChg>
        <pc:spChg chg="del">
          <ac:chgData name="Anil Kapoor" userId="8afe48438e15fb6f" providerId="LiveId" clId="{E116FF2C-3A13-405F-9DAF-E241180BAB67}" dt="2025-06-10T06:39:51.878" v="804" actId="478"/>
          <ac:spMkLst>
            <pc:docMk/>
            <pc:sldMk cId="197355671" sldId="267"/>
            <ac:spMk id="9" creationId="{C7FF6BEC-650B-8904-714E-80A5C0E8399B}"/>
          </ac:spMkLst>
        </pc:spChg>
        <pc:spChg chg="del">
          <ac:chgData name="Anil Kapoor" userId="8afe48438e15fb6f" providerId="LiveId" clId="{E116FF2C-3A13-405F-9DAF-E241180BAB67}" dt="2025-06-10T06:39:43.857" v="802" actId="478"/>
          <ac:spMkLst>
            <pc:docMk/>
            <pc:sldMk cId="197355671" sldId="267"/>
            <ac:spMk id="10" creationId="{997E8608-2E13-EFC9-D6A2-D906864668C7}"/>
          </ac:spMkLst>
        </pc:spChg>
        <pc:spChg chg="del">
          <ac:chgData name="Anil Kapoor" userId="8afe48438e15fb6f" providerId="LiveId" clId="{E116FF2C-3A13-405F-9DAF-E241180BAB67}" dt="2025-06-10T06:39:43.857" v="802" actId="478"/>
          <ac:spMkLst>
            <pc:docMk/>
            <pc:sldMk cId="197355671" sldId="267"/>
            <ac:spMk id="11" creationId="{71752E32-4ABE-3A96-2481-C67616E34E39}"/>
          </ac:spMkLst>
        </pc:spChg>
        <pc:spChg chg="del">
          <ac:chgData name="Anil Kapoor" userId="8afe48438e15fb6f" providerId="LiveId" clId="{E116FF2C-3A13-405F-9DAF-E241180BAB67}" dt="2025-06-10T06:39:51.878" v="804" actId="478"/>
          <ac:spMkLst>
            <pc:docMk/>
            <pc:sldMk cId="197355671" sldId="267"/>
            <ac:spMk id="13" creationId="{4FB6E8CC-200F-4AA3-7633-B49D7DD37472}"/>
          </ac:spMkLst>
        </pc:spChg>
        <pc:spChg chg="del">
          <ac:chgData name="Anil Kapoor" userId="8afe48438e15fb6f" providerId="LiveId" clId="{E116FF2C-3A13-405F-9DAF-E241180BAB67}" dt="2025-06-10T06:39:48.232" v="803" actId="478"/>
          <ac:spMkLst>
            <pc:docMk/>
            <pc:sldMk cId="197355671" sldId="267"/>
            <ac:spMk id="14" creationId="{E23DA02E-50B1-F861-54A0-5925BFD71E95}"/>
          </ac:spMkLst>
        </pc:spChg>
        <pc:spChg chg="del">
          <ac:chgData name="Anil Kapoor" userId="8afe48438e15fb6f" providerId="LiveId" clId="{E116FF2C-3A13-405F-9DAF-E241180BAB67}" dt="2025-06-10T06:39:43.857" v="802" actId="478"/>
          <ac:spMkLst>
            <pc:docMk/>
            <pc:sldMk cId="197355671" sldId="267"/>
            <ac:spMk id="15" creationId="{A770DA47-D2C6-CCD1-D1B7-FE636F711D10}"/>
          </ac:spMkLst>
        </pc:spChg>
        <pc:spChg chg="del">
          <ac:chgData name="Anil Kapoor" userId="8afe48438e15fb6f" providerId="LiveId" clId="{E116FF2C-3A13-405F-9DAF-E241180BAB67}" dt="2025-06-10T06:39:43.857" v="802" actId="478"/>
          <ac:spMkLst>
            <pc:docMk/>
            <pc:sldMk cId="197355671" sldId="267"/>
            <ac:spMk id="16" creationId="{0A5A21A9-3C29-4226-B3B1-B72F53E4D769}"/>
          </ac:spMkLst>
        </pc:spChg>
        <pc:spChg chg="del">
          <ac:chgData name="Anil Kapoor" userId="8afe48438e15fb6f" providerId="LiveId" clId="{E116FF2C-3A13-405F-9DAF-E241180BAB67}" dt="2025-06-10T06:39:48.232" v="803" actId="478"/>
          <ac:spMkLst>
            <pc:docMk/>
            <pc:sldMk cId="197355671" sldId="267"/>
            <ac:spMk id="18" creationId="{1B7AB366-F610-B7D5-2237-D171464AA45B}"/>
          </ac:spMkLst>
        </pc:spChg>
        <pc:spChg chg="del">
          <ac:chgData name="Anil Kapoor" userId="8afe48438e15fb6f" providerId="LiveId" clId="{E116FF2C-3A13-405F-9DAF-E241180BAB67}" dt="2025-06-10T06:39:51.878" v="804" actId="478"/>
          <ac:spMkLst>
            <pc:docMk/>
            <pc:sldMk cId="197355671" sldId="267"/>
            <ac:spMk id="19" creationId="{2360D7DF-0AEC-124A-7488-803E83D25041}"/>
          </ac:spMkLst>
        </pc:spChg>
        <pc:spChg chg="del">
          <ac:chgData name="Anil Kapoor" userId="8afe48438e15fb6f" providerId="LiveId" clId="{E116FF2C-3A13-405F-9DAF-E241180BAB67}" dt="2025-06-10T06:39:43.857" v="802" actId="478"/>
          <ac:spMkLst>
            <pc:docMk/>
            <pc:sldMk cId="197355671" sldId="267"/>
            <ac:spMk id="20" creationId="{03DE9FB6-6211-7C90-1554-051CF832EB38}"/>
          </ac:spMkLst>
        </pc:spChg>
        <pc:spChg chg="del">
          <ac:chgData name="Anil Kapoor" userId="8afe48438e15fb6f" providerId="LiveId" clId="{E116FF2C-3A13-405F-9DAF-E241180BAB67}" dt="2025-06-10T06:39:43.857" v="802" actId="478"/>
          <ac:spMkLst>
            <pc:docMk/>
            <pc:sldMk cId="197355671" sldId="267"/>
            <ac:spMk id="21" creationId="{DD666911-7E76-AE9C-63CD-D09CDFE1E85F}"/>
          </ac:spMkLst>
        </pc:spChg>
        <pc:spChg chg="del">
          <ac:chgData name="Anil Kapoor" userId="8afe48438e15fb6f" providerId="LiveId" clId="{E116FF2C-3A13-405F-9DAF-E241180BAB67}" dt="2025-06-10T06:39:51.878" v="804" actId="478"/>
          <ac:spMkLst>
            <pc:docMk/>
            <pc:sldMk cId="197355671" sldId="267"/>
            <ac:spMk id="23" creationId="{721C22DF-F7DF-E184-4FBB-811140DA88CD}"/>
          </ac:spMkLst>
        </pc:spChg>
        <pc:spChg chg="del">
          <ac:chgData name="Anil Kapoor" userId="8afe48438e15fb6f" providerId="LiveId" clId="{E116FF2C-3A13-405F-9DAF-E241180BAB67}" dt="2025-06-10T06:39:48.232" v="803" actId="478"/>
          <ac:spMkLst>
            <pc:docMk/>
            <pc:sldMk cId="197355671" sldId="267"/>
            <ac:spMk id="24" creationId="{B816C758-D66B-BFFF-F1E8-56E47FB8A920}"/>
          </ac:spMkLst>
        </pc:spChg>
        <pc:spChg chg="del">
          <ac:chgData name="Anil Kapoor" userId="8afe48438e15fb6f" providerId="LiveId" clId="{E116FF2C-3A13-405F-9DAF-E241180BAB67}" dt="2025-06-10T06:39:43.857" v="802" actId="478"/>
          <ac:spMkLst>
            <pc:docMk/>
            <pc:sldMk cId="197355671" sldId="267"/>
            <ac:spMk id="25" creationId="{AB133E9B-6861-057F-ECCC-DC84A927C35D}"/>
          </ac:spMkLst>
        </pc:spChg>
        <pc:spChg chg="del">
          <ac:chgData name="Anil Kapoor" userId="8afe48438e15fb6f" providerId="LiveId" clId="{E116FF2C-3A13-405F-9DAF-E241180BAB67}" dt="2025-06-10T06:39:43.857" v="802" actId="478"/>
          <ac:spMkLst>
            <pc:docMk/>
            <pc:sldMk cId="197355671" sldId="267"/>
            <ac:spMk id="26" creationId="{F4B9BBE3-B78A-21F7-EDE9-040FA38904EA}"/>
          </ac:spMkLst>
        </pc:spChg>
        <pc:spChg chg="del">
          <ac:chgData name="Anil Kapoor" userId="8afe48438e15fb6f" providerId="LiveId" clId="{E116FF2C-3A13-405F-9DAF-E241180BAB67}" dt="2025-06-10T06:39:48.232" v="803" actId="478"/>
          <ac:spMkLst>
            <pc:docMk/>
            <pc:sldMk cId="197355671" sldId="267"/>
            <ac:spMk id="28" creationId="{4BDFA78A-173B-B29D-10B9-BA9A0A282823}"/>
          </ac:spMkLst>
        </pc:spChg>
        <pc:picChg chg="add mod">
          <ac:chgData name="Anil Kapoor" userId="8afe48438e15fb6f" providerId="LiveId" clId="{E116FF2C-3A13-405F-9DAF-E241180BAB67}" dt="2025-06-11T06:29:48.037" v="1176" actId="14100"/>
          <ac:picMkLst>
            <pc:docMk/>
            <pc:sldMk cId="197355671" sldId="267"/>
            <ac:picMk id="4" creationId="{792BCD7E-B7AF-AA2A-0FF3-77143AD89CF3}"/>
          </ac:picMkLst>
        </pc:picChg>
        <pc:picChg chg="add del mod">
          <ac:chgData name="Anil Kapoor" userId="8afe48438e15fb6f" providerId="LiveId" clId="{E116FF2C-3A13-405F-9DAF-E241180BAB67}" dt="2025-06-11T06:29:21.735" v="1132" actId="478"/>
          <ac:picMkLst>
            <pc:docMk/>
            <pc:sldMk cId="197355671" sldId="267"/>
            <ac:picMk id="8" creationId="{D6CA8E14-B576-9278-0CDB-B000E019DE96}"/>
          </ac:picMkLst>
        </pc:picChg>
        <pc:picChg chg="del">
          <ac:chgData name="Anil Kapoor" userId="8afe48438e15fb6f" providerId="LiveId" clId="{E116FF2C-3A13-405F-9DAF-E241180BAB67}" dt="2025-06-10T06:39:43.857" v="802" actId="478"/>
          <ac:picMkLst>
            <pc:docMk/>
            <pc:sldMk cId="197355671" sldId="267"/>
            <ac:picMk id="12" creationId="{DC63ADCA-963E-F011-26FA-A0F783098240}"/>
          </ac:picMkLst>
        </pc:picChg>
        <pc:picChg chg="del">
          <ac:chgData name="Anil Kapoor" userId="8afe48438e15fb6f" providerId="LiveId" clId="{E116FF2C-3A13-405F-9DAF-E241180BAB67}" dt="2025-06-10T06:39:43.857" v="802" actId="478"/>
          <ac:picMkLst>
            <pc:docMk/>
            <pc:sldMk cId="197355671" sldId="267"/>
            <ac:picMk id="17" creationId="{02ABB8E9-DF19-2342-FA33-43A95D6D7B23}"/>
          </ac:picMkLst>
        </pc:picChg>
        <pc:picChg chg="add del mod">
          <ac:chgData name="Anil Kapoor" userId="8afe48438e15fb6f" providerId="LiveId" clId="{E116FF2C-3A13-405F-9DAF-E241180BAB67}" dt="2025-06-11T06:16:07.884" v="1015" actId="478"/>
          <ac:picMkLst>
            <pc:docMk/>
            <pc:sldMk cId="197355671" sldId="267"/>
            <ac:picMk id="29" creationId="{3656BF4C-94FB-F0D3-E925-B15075261293}"/>
          </ac:picMkLst>
        </pc:picChg>
      </pc:sldChg>
      <pc:sldChg chg="add">
        <pc:chgData name="Anil Kapoor" userId="8afe48438e15fb6f" providerId="LiveId" clId="{E116FF2C-3A13-405F-9DAF-E241180BAB67}" dt="2025-06-11T06:15:00.118" v="936"/>
        <pc:sldMkLst>
          <pc:docMk/>
          <pc:sldMk cId="3280535307" sldId="268"/>
        </pc:sldMkLst>
      </pc:sldChg>
      <pc:sldChg chg="addSp delSp modSp add mod">
        <pc:chgData name="Anil Kapoor" userId="8afe48438e15fb6f" providerId="LiveId" clId="{E116FF2C-3A13-405F-9DAF-E241180BAB67}" dt="2025-06-11T06:19:32.910" v="1108" actId="14100"/>
        <pc:sldMkLst>
          <pc:docMk/>
          <pc:sldMk cId="3401466901" sldId="269"/>
        </pc:sldMkLst>
        <pc:spChg chg="mod">
          <ac:chgData name="Anil Kapoor" userId="8afe48438e15fb6f" providerId="LiveId" clId="{E116FF2C-3A13-405F-9DAF-E241180BAB67}" dt="2025-06-11T06:18:56.161" v="1087"/>
          <ac:spMkLst>
            <pc:docMk/>
            <pc:sldMk cId="3401466901" sldId="269"/>
            <ac:spMk id="2" creationId="{D89D0E89-8FC4-2EF3-ABA9-C1D70511D213}"/>
          </ac:spMkLst>
        </pc:spChg>
        <pc:spChg chg="del">
          <ac:chgData name="Anil Kapoor" userId="8afe48438e15fb6f" providerId="LiveId" clId="{E116FF2C-3A13-405F-9DAF-E241180BAB67}" dt="2025-06-11T06:19:11.747" v="1089" actId="478"/>
          <ac:spMkLst>
            <pc:docMk/>
            <pc:sldMk cId="3401466901" sldId="269"/>
            <ac:spMk id="4" creationId="{C84D75DF-405B-FA17-B3A5-7E39EC006700}"/>
          </ac:spMkLst>
        </pc:spChg>
        <pc:spChg chg="del">
          <ac:chgData name="Anil Kapoor" userId="8afe48438e15fb6f" providerId="LiveId" clId="{E116FF2C-3A13-405F-9DAF-E241180BAB67}" dt="2025-06-11T06:19:09.009" v="1088" actId="478"/>
          <ac:spMkLst>
            <pc:docMk/>
            <pc:sldMk cId="3401466901" sldId="269"/>
            <ac:spMk id="7" creationId="{3FF59808-7B3F-87EB-DFE9-6F92768F71CD}"/>
          </ac:spMkLst>
        </pc:spChg>
        <pc:picChg chg="add mod">
          <ac:chgData name="Anil Kapoor" userId="8afe48438e15fb6f" providerId="LiveId" clId="{E116FF2C-3A13-405F-9DAF-E241180BAB67}" dt="2025-06-11T06:19:32.910" v="1108" actId="14100"/>
          <ac:picMkLst>
            <pc:docMk/>
            <pc:sldMk cId="3401466901" sldId="269"/>
            <ac:picMk id="8" creationId="{998C497D-3C92-4DDA-37A7-97C9F4399F61}"/>
          </ac:picMkLst>
        </pc:picChg>
      </pc:sldChg>
      <pc:sldChg chg="add">
        <pc:chgData name="Anil Kapoor" userId="8afe48438e15fb6f" providerId="LiveId" clId="{E116FF2C-3A13-405F-9DAF-E241180BAB67}" dt="2025-06-11T06:29:01.737" v="1109"/>
        <pc:sldMkLst>
          <pc:docMk/>
          <pc:sldMk cId="1849941187"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This platform does more than just sell tickets; it streamlines the entire booking operation for </a:t>
            </a:r>
            <a:r>
              <a:rPr lang="en-GB" dirty="0"/>
              <a:t>theatres</a:t>
            </a:r>
            <a:r>
              <a:rPr dirty="0"/>
              <a:t>. It eliminates long queues, reduces human error, and provides real-time updates on seat availability. For users, the convenience of 24/7 access through web and mobile apps modernizes the entire experience, turning it into an effortless process.</a:t>
            </a:r>
          </a:p>
          <a:p>
            <a:endParaRPr dirty="0"/>
          </a:p>
          <a:p>
            <a:r>
              <a:rPr dirty="0"/>
              <a:t>By adopting this digital-first approach, XYZ Company positions itself at the forefront of </a:t>
            </a:r>
            <a:r>
              <a:rPr lang="en-GB" dirty="0"/>
              <a:t>theatre</a:t>
            </a:r>
            <a:r>
              <a:rPr dirty="0"/>
              <a:t> innovation. The focus on user-friendly design, robust performance, and continuous availability ensures the platform is more than a utility—it becomes an integral part of the modern movie experience.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The XYZ ticketing platform is built using a modern cloud-native technology stack that ensures scalability, resilience, and fast development cycles. At the core is Java, paired with the Spring Boot framework, which enables efficient creation of RESTful services and simplifies microservice development with embedded server support and preconfigured modules.</a:t>
            </a:r>
          </a:p>
          <a:p>
            <a:endParaRPr dirty="0"/>
          </a:p>
          <a:p>
            <a:r>
              <a:rPr dirty="0"/>
              <a:t>Each microservice is packaged using Docker, which provides consistency across environments, and deployed via Azure Kubernetes Service. AKS handles orchestration—managing deployment, scaling, and recovery seamlessly. On the infrastructure side, Microsoft Azure offers a robust set of managed services including Cosmos DB for globally distributed data, Azure Monitor for logging and observability, and Azure AD for secure identity management.</a:t>
            </a:r>
          </a:p>
          <a:p>
            <a:endParaRPr dirty="0"/>
          </a:p>
          <a:p>
            <a:r>
              <a:rPr dirty="0"/>
              <a:t>To support asynchronous communication and event processing, Kafka serves as the message broker. It allows services to publish and consume events reliably and at scale, enhancing the system’s responsiveness and resilience. This curated combination of technologies ensures that the platform is maintainable, high-performing, and ready for rapid iteration.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Every technology project faces its set of challenges, and XYZ’s online ticketing PoC was no exception. A primary concern was ensuring system scalability during traffic spikes, such as new movie releases or promotions. To address this, Kubernetes’ Horizontal Pod Autoscaler and Azure’s Application Gateway were employed to dynamically adjust resources based on real-time metrics.</a:t>
            </a:r>
          </a:p>
          <a:p>
            <a:endParaRPr/>
          </a:p>
          <a:p>
            <a:r>
              <a:t>Data consistency in a distributed microservices architecture is another classic hurdle. The team tackled this using idempotent consumer logic, eventual consistency, and Kafka’s ordered event processing. This ensured reliable outcomes even in the face of retries or partial failures.</a:t>
            </a:r>
          </a:p>
          <a:p>
            <a:endParaRPr/>
          </a:p>
          <a:p>
            <a:r>
              <a:t>Moreover, system resilience was strengthened through retry logic and compensation mechanisms—allowing the system to recover gracefully from transient issues. These patterns were essential for maintaining service integrity without frustrating users.</a:t>
            </a:r>
          </a:p>
          <a:p>
            <a:endParaRPr/>
          </a:p>
          <a:p>
            <a:r>
              <a:t>Finally, autoscaling strategies not only handled peak traffic efficiently but also optimized operational costs by releasing unused resources during off-peak hours. Together, these technical solutions created a robust and economical platform foundation.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XYZ Company has set a clear and ambitious roadmap for the online ticketing platform, building on the solid foundation established in the PoC. One of the first expansion targets is to extend the platform beyond cinema to include events like concerts and sports. This horizontal scaling will open new markets and revenue streams.</a:t>
            </a:r>
          </a:p>
          <a:p>
            <a:endParaRPr/>
          </a:p>
          <a:p>
            <a:r>
              <a:t>To enrich user experience and engagement, the integration of an AI-powered recommendation engine is underway. By analyzing user behavior and past bookings, the system will suggest relevant content, increasing conversion rates and user satisfaction.</a:t>
            </a:r>
          </a:p>
          <a:p>
            <a:endParaRPr/>
          </a:p>
          <a:p>
            <a:r>
              <a:t>Infrastructure-wise, the team plans to optimize for scale by deploying in multiple Azure regions, tuning autoscaling policies, and leveraging cost-saving strategies such as scaling down to zero and reserved instances. These changes aim to maximize both performance and operational efficiency.</a:t>
            </a:r>
          </a:p>
          <a:p>
            <a:endParaRPr/>
          </a:p>
          <a:p>
            <a:r>
              <a:t>Additionally, ongoing load testing and chaos engineering are integral to ensure the system can withstand significant user growth—up to 10 times the current load—without performance loss. These proactive steps position the platform to scale smoothly and meet growing user demands.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initial phase of XYZ Company's online ticketing platform marks a clear success. Within just one month, the team delivered a fully functional proof-of-concept demonstrating the core use cases—searching for movies, reserving seats, and processing payments—all via a robust microservices-based cloud architecture.</a:t>
            </a:r>
          </a:p>
          <a:p>
            <a:endParaRPr/>
          </a:p>
          <a:p>
            <a:r>
              <a:t>From this process, several key lessons were extracted. The microservices model offered clear benefits in terms of flexibility and scaling, while the DevOps-first approach ensured deployments were fast and predictable. Observability tools played a crucial role in debugging and monitoring the system, underlining the need for integrated logs and metrics in distributed environments.</a:t>
            </a:r>
          </a:p>
          <a:p>
            <a:endParaRPr/>
          </a:p>
          <a:p>
            <a:r>
              <a:t>Looking ahead, the focus will shift to refining the platform for full production deployment. This includes implementing comprehensive testing, enhancing security, and deploying new features such as multi-event ticketing and AI-driven recommendations. User onboarding will scale gradually, leveraging autoscaling capabilities to ensure performance under increasing load.</a:t>
            </a:r>
          </a:p>
          <a:p>
            <a:endParaRPr/>
          </a:p>
          <a:p>
            <a:r>
              <a:t>Regular user feedback cycles will guide the refinement of UI/UX and help steer the platform toward becoming a flagship digital product for XYZ Company.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C660A-2DB7-EE59-EB53-97751DD22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DB8CB-A683-30BF-B25F-9D4B4B3713FC}"/>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690E7E79-D237-1CC6-7AB9-66A299C2A71D}"/>
              </a:ext>
            </a:extLst>
          </p:cNvPr>
          <p:cNvSpPr>
            <a:spLocks noGrp="1"/>
          </p:cNvSpPr>
          <p:nvPr>
            <p:ph type="body" idx="1"/>
          </p:nvPr>
        </p:nvSpPr>
        <p:spPr/>
        <p:txBody>
          <a:bodyPr/>
          <a:lstStyle/>
          <a:p>
            <a:endParaRPr dirty="0"/>
          </a:p>
        </p:txBody>
      </p:sp>
    </p:spTree>
    <p:extLst>
      <p:ext uri="{BB962C8B-B14F-4D97-AF65-F5344CB8AC3E}">
        <p14:creationId xmlns:p14="http://schemas.microsoft.com/office/powerpoint/2010/main" val="419397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2CCCB-AD62-668C-F037-374286599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079B3-F757-A8C8-9FE2-E3DA798C16C9}"/>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4224040F-48AE-5FC2-32E2-F023BFB40B6D}"/>
              </a:ext>
            </a:extLst>
          </p:cNvPr>
          <p:cNvSpPr>
            <a:spLocks noGrp="1"/>
          </p:cNvSpPr>
          <p:nvPr>
            <p:ph type="body" idx="1"/>
          </p:nvPr>
        </p:nvSpPr>
        <p:spPr/>
        <p:txBody>
          <a:bodyPr/>
          <a:lstStyle/>
          <a:p>
            <a:endParaRPr dirty="0"/>
          </a:p>
        </p:txBody>
      </p:sp>
    </p:spTree>
    <p:extLst>
      <p:ext uri="{BB962C8B-B14F-4D97-AF65-F5344CB8AC3E}">
        <p14:creationId xmlns:p14="http://schemas.microsoft.com/office/powerpoint/2010/main" val="387056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D821C-7DA8-FB9F-FF10-8B79EE1D5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D84B4-BCA9-C276-E13C-E7FC0E440D27}"/>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9D59B5EB-1EBA-5EB4-391B-C0195F7A79EC}"/>
              </a:ext>
            </a:extLst>
          </p:cNvPr>
          <p:cNvSpPr>
            <a:spLocks noGrp="1"/>
          </p:cNvSpPr>
          <p:nvPr>
            <p:ph type="body" idx="1"/>
          </p:nvPr>
        </p:nvSpPr>
        <p:spPr/>
        <p:txBody>
          <a:bodyPr/>
          <a:lstStyle/>
          <a:p>
            <a:endParaRPr dirty="0"/>
          </a:p>
        </p:txBody>
      </p:sp>
    </p:spTree>
    <p:extLst>
      <p:ext uri="{BB962C8B-B14F-4D97-AF65-F5344CB8AC3E}">
        <p14:creationId xmlns:p14="http://schemas.microsoft.com/office/powerpoint/2010/main" val="1553089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The planning and execution of XYZ Company's ticketing platform followed a structured two-phase strategy. Phase 1 focused on developing a proof-of-concept within a tight one-month window, while Phase 2 will expand the feature set and scale operations.</a:t>
            </a:r>
          </a:p>
          <a:p>
            <a:endParaRPr dirty="0"/>
          </a:p>
          <a:p>
            <a:r>
              <a:rPr dirty="0"/>
              <a:t>Each week in Phase 1 had a dedicated focus—starting with requirements gathering, moving through architecture design and prototyping, into core development, and concluding with testing and deployment. This structure ensured all key milestones were addressed sequentially, with some parallelization where feasible.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The success of the </a:t>
            </a:r>
            <a:r>
              <a:rPr lang="en-GB" dirty="0"/>
              <a:t>MVP</a:t>
            </a:r>
            <a:r>
              <a:rPr dirty="0"/>
              <a:t> phase was significantly driven by the team’s composition and its collaborative workflow. XYZ Company assembled a cross-functional team with clearly defined roles, ensuring every technical and operational aspect was covered.</a:t>
            </a:r>
          </a:p>
          <a:p>
            <a:endParaRPr dirty="0"/>
          </a:p>
          <a:p>
            <a:r>
              <a:rPr dirty="0"/>
              <a:t>Leading the effort were the Solution Architect and the Project Manager, who jointly steered the technical strategy and project coordination. Developers worked hand-in-hand with the architect, ensuring implementations matched design intentions and were aligned with project goals. Meanwhile, the DevOps engineer played a vital role from day one, setting up pipelines and infrastructure that enabled rapid iterations.</a:t>
            </a:r>
          </a:p>
          <a:p>
            <a:endParaRPr dirty="0"/>
          </a:p>
          <a:p>
            <a:r>
              <a:rPr dirty="0"/>
              <a:t>Adopting agile methodologies, the team held daily stand-ups and weekly demos. This iterative, feedback-driven approach allowed for quick adjustments and maintained strong alignment across stakeholders. The synergy among roles ensured that architecture, development, and deployment remained in lockstep—critical for meeting the tight </a:t>
            </a:r>
            <a:r>
              <a:rPr lang="en-GB" dirty="0"/>
              <a:t>MVP</a:t>
            </a:r>
            <a:r>
              <a:rPr dirty="0"/>
              <a:t> timeline.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At the core of XYZ Company’s ticketing platform lies a cloud-native, microservices-based architecture. The design is focused on scalability, resilience, and efficient handling of both real-time and asynchronous workflows.</a:t>
            </a:r>
          </a:p>
          <a:p>
            <a:endParaRPr dirty="0"/>
          </a:p>
          <a:p>
            <a:r>
              <a:rPr dirty="0"/>
              <a:t>Client applications—whether web or mobile—interact with the system via a centralized API Gateway. This component not only routes requests but also manages security features such as authentication, SSL termination, and request throttling. Behind the gateway lies a suite of Spring Boot microservices, each designed to handle a distinct piece of business logic. These services are deployed on Azure Kubernetes Service (AKS), ensuring high availability and scalability.</a:t>
            </a:r>
          </a:p>
          <a:p>
            <a:endParaRPr dirty="0"/>
          </a:p>
          <a:p>
            <a:r>
              <a:rPr dirty="0"/>
              <a:t>For persistent data storage, Azure Cosmos DB offers a distributed NoSQL solution that supports global replication and scales elastically with demand. Finally, the architecture leverages Kafka for inter-service communication. Kafka acts as a decoupled, fault-tolerant messaging layer that enables asynchronous event processing—critical for workflows like booking confirmations and notifications. Together, these components create a robust and responsive system foundation.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E3773-8773-6BB5-69F6-4611EE9DA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4E1D2-1157-5D03-8E03-E5FC0824803A}"/>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1486EB32-E86B-6DDB-0A7C-84C1DAE769B1}"/>
              </a:ext>
            </a:extLst>
          </p:cNvPr>
          <p:cNvSpPr>
            <a:spLocks noGrp="1"/>
          </p:cNvSpPr>
          <p:nvPr>
            <p:ph type="body" idx="1"/>
          </p:nvPr>
        </p:nvSpPr>
        <p:spPr/>
        <p:txBody>
          <a:bodyPr/>
          <a:lstStyle/>
          <a:p>
            <a:endParaRPr dirty="0"/>
          </a:p>
        </p:txBody>
      </p:sp>
    </p:spTree>
    <p:extLst>
      <p:ext uri="{BB962C8B-B14F-4D97-AF65-F5344CB8AC3E}">
        <p14:creationId xmlns:p14="http://schemas.microsoft.com/office/powerpoint/2010/main" val="3052679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ticketing platform’s communication model smartly integrates both synchronous and asynchronous patterns to balance responsiveness and decoupling.</a:t>
            </a:r>
          </a:p>
          <a:p>
            <a:endParaRPr/>
          </a:p>
          <a:p>
            <a:r>
              <a:t>Synchronous REST APIs are used for real-time operations that require immediate feedback—such as user authentication or seat availability checks. These calls are routed through the API Gateway and, in some cases, services make internal HTTP calls to other services.</a:t>
            </a:r>
          </a:p>
          <a:p>
            <a:endParaRPr/>
          </a:p>
          <a:p>
            <a:r>
              <a:t>For background processes, the architecture relies on Apache Kafka. When a booking is confirmed, for instance, the Booking Service emits a 'BookingConfirmed' event to Kafka. Other services like Notifications and Analytics subscribe to this event and process their respective actions independently. This approach avoids delaying the original request-response cycle.</a:t>
            </a:r>
          </a:p>
          <a:p>
            <a:endParaRPr/>
          </a:p>
          <a:p>
            <a:r>
              <a:t>This hybrid model provides agility and robustness. It allows the system to handle spikes in traffic gracefully and ensures that even if one part of the system is temporarily offline, operations continue without user disruption. This results in a highly resilient and scalable microservices ecosystem.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6CBD-5D86-6D42-6BD8-E9173CF881DB}"/>
              </a:ext>
            </a:extLst>
          </p:cNvPr>
          <p:cNvSpPr>
            <a:spLocks noGrp="1"/>
          </p:cNvSpPr>
          <p:nvPr>
            <p:ph type="ctrTitle"/>
          </p:nvPr>
        </p:nvSpPr>
        <p:spPr/>
        <p:txBody>
          <a:bodyPr/>
          <a:lstStyle/>
          <a:p>
            <a:r>
              <a:rPr lang="en-GB" dirty="0"/>
              <a:t>Online Ticket Booking</a:t>
            </a:r>
          </a:p>
        </p:txBody>
      </p:sp>
      <p:sp>
        <p:nvSpPr>
          <p:cNvPr id="3" name="Subtitle 2">
            <a:extLst>
              <a:ext uri="{FF2B5EF4-FFF2-40B4-BE49-F238E27FC236}">
                <a16:creationId xmlns:a16="http://schemas.microsoft.com/office/drawing/2014/main" id="{6795388C-597D-35BE-C154-E059EC5AE696}"/>
              </a:ext>
            </a:extLst>
          </p:cNvPr>
          <p:cNvSpPr>
            <a:spLocks noGrp="1"/>
          </p:cNvSpPr>
          <p:nvPr>
            <p:ph type="subTitle" idx="1"/>
          </p:nvPr>
        </p:nvSpPr>
        <p:spPr/>
        <p:txBody>
          <a:bodyPr/>
          <a:lstStyle/>
          <a:p>
            <a:r>
              <a:rPr lang="en-GB" dirty="0"/>
              <a:t>Anil Kapoor</a:t>
            </a:r>
          </a:p>
          <a:p>
            <a:endParaRPr lang="en-GB" dirty="0"/>
          </a:p>
        </p:txBody>
      </p:sp>
    </p:spTree>
    <p:extLst>
      <p:ext uri="{BB962C8B-B14F-4D97-AF65-F5344CB8AC3E}">
        <p14:creationId xmlns:p14="http://schemas.microsoft.com/office/powerpoint/2010/main" val="382170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Microservices Functionality &amp; Flow</a:t>
            </a:r>
          </a:p>
        </p:txBody>
      </p:sp>
      <p:sp>
        <p:nvSpPr>
          <p:cNvPr id="4" name="Subtitle 3"/>
          <p:cNvSpPr>
            <a:spLocks noGrp="1"/>
          </p:cNvSpPr>
          <p:nvPr>
            <p:ph type="subTitle" idx="13"/>
          </p:nvPr>
        </p:nvSpPr>
        <p:spPr/>
        <p:txBody>
          <a:bodyPr>
            <a:normAutofit/>
          </a:bodyPr>
          <a:lstStyle/>
          <a:p>
            <a:r>
              <a:t>Integration of synchronous REST and asynchronous messaging.</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d1c9eq7h.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Synchronous REST Calls</a:t>
            </a:r>
          </a:p>
          <a:p>
            <a:pPr algn="ctr">
              <a:spcAft>
                <a:spcPts val="1200"/>
              </a:spcAft>
            </a:pPr>
            <a:r>
              <a:rPr sz="1300" b="0" i="0">
                <a:solidFill>
                  <a:srgbClr val="616161"/>
                </a:solidFill>
                <a:latin typeface="Proxima Nova"/>
              </a:rPr>
              <a:t>Real-time client requests are handled via REST APIs through the API Gateway and between services.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vsu468tv.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Asynchronous Messaging</a:t>
            </a:r>
          </a:p>
          <a:p>
            <a:pPr algn="ctr">
              <a:spcAft>
                <a:spcPts val="1200"/>
              </a:spcAft>
            </a:pPr>
            <a:r>
              <a:rPr sz="1300" b="0" i="0">
                <a:solidFill>
                  <a:srgbClr val="616161"/>
                </a:solidFill>
                <a:latin typeface="Proxima Nova"/>
              </a:rPr>
              <a:t>Kafka enables non-blocking event-driven workflows such as booking confirmations and notifications.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8iz9nyia.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Hybrid Communication Model</a:t>
            </a:r>
          </a:p>
          <a:p>
            <a:pPr algn="ctr">
              <a:spcAft>
                <a:spcPts val="1200"/>
              </a:spcAft>
            </a:pPr>
            <a:r>
              <a:rPr sz="1300" b="0" i="0">
                <a:solidFill>
                  <a:srgbClr val="616161"/>
                </a:solidFill>
                <a:latin typeface="Proxima Nova"/>
              </a:rPr>
              <a:t>Combines REST for immediacy and Kafka for decoupled background processing, optimizing responsiveness.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e00sd9bt.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Resiliency and Decoupling</a:t>
            </a:r>
          </a:p>
          <a:p>
            <a:pPr algn="ctr">
              <a:spcAft>
                <a:spcPts val="1200"/>
              </a:spcAft>
            </a:pPr>
            <a:r>
              <a:rPr sz="1300" b="0" i="0">
                <a:solidFill>
                  <a:srgbClr val="616161"/>
                </a:solidFill>
                <a:latin typeface="Proxima Nova"/>
              </a:rPr>
              <a:t>Kafka ensures services remain responsive even if downstream consumers are temporarily offline.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Technologies Used</a:t>
            </a:r>
          </a:p>
        </p:txBody>
      </p:sp>
      <p:sp>
        <p:nvSpPr>
          <p:cNvPr id="4" name="Subtitle 3"/>
          <p:cNvSpPr>
            <a:spLocks noGrp="1"/>
          </p:cNvSpPr>
          <p:nvPr>
            <p:ph type="subTitle" idx="13"/>
          </p:nvPr>
        </p:nvSpPr>
        <p:spPr/>
        <p:txBody>
          <a:bodyPr>
            <a:normAutofit/>
          </a:bodyPr>
          <a:lstStyle/>
          <a:p>
            <a:r>
              <a:t>Full technology stack supporting XYZ Company’s ticketing solution.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1"/>
            <a:ext cx="4190999" cy="88439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67_zvngt.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771989"/>
            <a:ext cx="4190999" cy="507831"/>
          </a:xfrm>
          <a:prstGeom prst="rect">
            <a:avLst/>
          </a:prstGeom>
          <a:noFill/>
          <a:ln>
            <a:noFill/>
          </a:ln>
        </p:spPr>
        <p:txBody>
          <a:bodyPr wrap="square" lIns="0" tIns="0" rIns="0" bIns="0" anchor="t">
            <a:spAutoFit/>
          </a:bodyPr>
          <a:lstStyle/>
          <a:p>
            <a:pPr algn="ctr"/>
            <a:r>
              <a:rPr sz="1100" b="1" i="0" dirty="0">
                <a:solidFill>
                  <a:srgbClr val="616161"/>
                </a:solidFill>
                <a:latin typeface="Proxima Nova"/>
              </a:rPr>
              <a:t>Java &amp; Spring Boot</a:t>
            </a:r>
          </a:p>
          <a:p>
            <a:pPr algn="ctr">
              <a:spcAft>
                <a:spcPts val="1200"/>
              </a:spcAft>
            </a:pPr>
            <a:r>
              <a:rPr sz="1100" b="0" i="0" dirty="0">
                <a:solidFill>
                  <a:srgbClr val="616161"/>
                </a:solidFill>
                <a:latin typeface="Proxima Nova"/>
              </a:rPr>
              <a:t>Robust microservices built using Java and Spring Boot for rapid development and reliable APIs.</a:t>
            </a:r>
          </a:p>
        </p:txBody>
      </p:sp>
      <p:sp>
        <p:nvSpPr>
          <p:cNvPr id="14" name="Rectangle 13"/>
          <p:cNvSpPr/>
          <p:nvPr/>
        </p:nvSpPr>
        <p:spPr>
          <a:xfrm>
            <a:off x="4724400" y="1508670"/>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4eseh87u.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800923"/>
            <a:ext cx="4190999" cy="538609"/>
          </a:xfrm>
          <a:prstGeom prst="rect">
            <a:avLst/>
          </a:prstGeom>
          <a:noFill/>
          <a:ln>
            <a:noFill/>
          </a:ln>
        </p:spPr>
        <p:txBody>
          <a:bodyPr wrap="square" lIns="0" tIns="0" rIns="0" bIns="0" anchor="t">
            <a:spAutoFit/>
          </a:bodyPr>
          <a:lstStyle/>
          <a:p>
            <a:pPr algn="ctr"/>
            <a:r>
              <a:rPr sz="1100" b="1" i="0" dirty="0">
                <a:solidFill>
                  <a:srgbClr val="616161"/>
                </a:solidFill>
                <a:latin typeface="Proxima Nova"/>
              </a:rPr>
              <a:t>Docker &amp; Kubernetes</a:t>
            </a:r>
          </a:p>
          <a:p>
            <a:pPr algn="ctr">
              <a:spcAft>
                <a:spcPts val="1200"/>
              </a:spcAft>
            </a:pPr>
            <a:r>
              <a:rPr sz="1100" b="0" i="0" dirty="0">
                <a:solidFill>
                  <a:srgbClr val="616161"/>
                </a:solidFill>
                <a:latin typeface="Proxima Nova"/>
              </a:rPr>
              <a:t>Microservices containerized with Docker and orchestrated on Azure Kubernetes Service for scalability</a:t>
            </a:r>
            <a:r>
              <a:rPr sz="1300" b="0" i="0" dirty="0">
                <a:solidFill>
                  <a:srgbClr val="616161"/>
                </a:solidFill>
                <a:latin typeface="Proxima Nova"/>
              </a:rPr>
              <a:t>.</a:t>
            </a:r>
          </a:p>
        </p:txBody>
      </p:sp>
      <p:sp>
        <p:nvSpPr>
          <p:cNvPr id="19" name="Rectangle 18"/>
          <p:cNvSpPr/>
          <p:nvPr/>
        </p:nvSpPr>
        <p:spPr>
          <a:xfrm>
            <a:off x="228600" y="309339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093392"/>
            <a:ext cx="304800" cy="304800"/>
          </a:xfrm>
          <a:prstGeom prst="rect">
            <a:avLst/>
          </a:prstGeom>
          <a:noFill/>
          <a:ln>
            <a:noFill/>
          </a:ln>
        </p:spPr>
        <p:txBody>
          <a:bodyPr wrap="square" lIns="0" tIns="0" rIns="0" bIns="0" anchor="t">
            <a:spAutoFit/>
          </a:bodyPr>
          <a:lstStyle/>
          <a:p>
            <a:pPr algn="ctr"/>
            <a:endParaRPr/>
          </a:p>
        </p:txBody>
      </p:sp>
      <p:pic>
        <p:nvPicPr>
          <p:cNvPr id="22" name="Picture 21" descr="tmplylm3ehh.png"/>
          <p:cNvPicPr>
            <a:picLocks noChangeAspect="1"/>
          </p:cNvPicPr>
          <p:nvPr/>
        </p:nvPicPr>
        <p:blipFill>
          <a:blip r:embed="rId5"/>
          <a:stretch>
            <a:fillRect/>
          </a:stretch>
        </p:blipFill>
        <p:spPr>
          <a:xfrm>
            <a:off x="2171700" y="2598567"/>
            <a:ext cx="304800" cy="304800"/>
          </a:xfrm>
          <a:prstGeom prst="rect">
            <a:avLst/>
          </a:prstGeom>
        </p:spPr>
      </p:pic>
      <p:sp>
        <p:nvSpPr>
          <p:cNvPr id="23" name="TextBox 22"/>
          <p:cNvSpPr txBox="1"/>
          <p:nvPr/>
        </p:nvSpPr>
        <p:spPr>
          <a:xfrm>
            <a:off x="228600" y="2861883"/>
            <a:ext cx="4190999" cy="507831"/>
          </a:xfrm>
          <a:prstGeom prst="rect">
            <a:avLst/>
          </a:prstGeom>
          <a:noFill/>
          <a:ln>
            <a:noFill/>
          </a:ln>
        </p:spPr>
        <p:txBody>
          <a:bodyPr wrap="square" lIns="0" tIns="0" rIns="0" bIns="0" anchor="t">
            <a:spAutoFit/>
          </a:bodyPr>
          <a:lstStyle/>
          <a:p>
            <a:pPr algn="ctr"/>
            <a:r>
              <a:rPr sz="1100" b="1" i="0" dirty="0">
                <a:solidFill>
                  <a:srgbClr val="616161"/>
                </a:solidFill>
                <a:latin typeface="Proxima Nova"/>
              </a:rPr>
              <a:t>Azure Cloud Services</a:t>
            </a:r>
          </a:p>
          <a:p>
            <a:pPr algn="ctr">
              <a:spcAft>
                <a:spcPts val="1200"/>
              </a:spcAft>
            </a:pPr>
            <a:r>
              <a:rPr sz="1100" b="0" i="0" dirty="0">
                <a:solidFill>
                  <a:srgbClr val="616161"/>
                </a:solidFill>
                <a:latin typeface="Proxima Nova"/>
              </a:rPr>
              <a:t>Leveraged Azure for AKS, Cosmos DB, networking, monitoring, and identity integration.</a:t>
            </a:r>
          </a:p>
        </p:txBody>
      </p:sp>
      <p:sp>
        <p:nvSpPr>
          <p:cNvPr id="25" name="Rectangle 24"/>
          <p:cNvSpPr/>
          <p:nvPr/>
        </p:nvSpPr>
        <p:spPr>
          <a:xfrm>
            <a:off x="6667500" y="309339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093392"/>
            <a:ext cx="304800" cy="304800"/>
          </a:xfrm>
          <a:prstGeom prst="rect">
            <a:avLst/>
          </a:prstGeom>
          <a:noFill/>
          <a:ln>
            <a:noFill/>
          </a:ln>
        </p:spPr>
        <p:txBody>
          <a:bodyPr wrap="square" lIns="0" tIns="0" rIns="0" bIns="0" anchor="t">
            <a:spAutoFit/>
          </a:bodyPr>
          <a:lstStyle/>
          <a:p>
            <a:pPr algn="ctr"/>
            <a:endParaRPr/>
          </a:p>
        </p:txBody>
      </p:sp>
      <p:pic>
        <p:nvPicPr>
          <p:cNvPr id="27" name="Picture 26" descr="tmp8y35664d.png"/>
          <p:cNvPicPr>
            <a:picLocks noChangeAspect="1"/>
          </p:cNvPicPr>
          <p:nvPr/>
        </p:nvPicPr>
        <p:blipFill>
          <a:blip r:embed="rId6"/>
          <a:stretch>
            <a:fillRect/>
          </a:stretch>
        </p:blipFill>
        <p:spPr>
          <a:xfrm>
            <a:off x="6667500" y="2581216"/>
            <a:ext cx="304800" cy="304800"/>
          </a:xfrm>
          <a:prstGeom prst="rect">
            <a:avLst/>
          </a:prstGeom>
        </p:spPr>
      </p:pic>
      <p:sp>
        <p:nvSpPr>
          <p:cNvPr id="28" name="TextBox 27"/>
          <p:cNvSpPr txBox="1"/>
          <p:nvPr/>
        </p:nvSpPr>
        <p:spPr>
          <a:xfrm>
            <a:off x="4724400" y="2853217"/>
            <a:ext cx="4190999" cy="507831"/>
          </a:xfrm>
          <a:prstGeom prst="rect">
            <a:avLst/>
          </a:prstGeom>
          <a:noFill/>
          <a:ln>
            <a:noFill/>
          </a:ln>
        </p:spPr>
        <p:txBody>
          <a:bodyPr wrap="square" lIns="0" tIns="0" rIns="0" bIns="0" anchor="t">
            <a:spAutoFit/>
          </a:bodyPr>
          <a:lstStyle/>
          <a:p>
            <a:pPr algn="ctr"/>
            <a:r>
              <a:rPr sz="1100" b="1" i="0" dirty="0">
                <a:solidFill>
                  <a:srgbClr val="616161"/>
                </a:solidFill>
                <a:latin typeface="Proxima Nova"/>
              </a:rPr>
              <a:t>Apache Kafka</a:t>
            </a:r>
          </a:p>
          <a:p>
            <a:pPr algn="ctr">
              <a:spcAft>
                <a:spcPts val="1200"/>
              </a:spcAft>
            </a:pPr>
            <a:r>
              <a:rPr sz="1100" b="0" i="0" dirty="0">
                <a:solidFill>
                  <a:srgbClr val="616161"/>
                </a:solidFill>
                <a:latin typeface="Proxima Nova"/>
              </a:rPr>
              <a:t>High-throughput event streaming platform for decoupled, resilient communication.</a:t>
            </a:r>
          </a:p>
        </p:txBody>
      </p:sp>
      <p:sp>
        <p:nvSpPr>
          <p:cNvPr id="29" name="TextBox 28">
            <a:extLst>
              <a:ext uri="{FF2B5EF4-FFF2-40B4-BE49-F238E27FC236}">
                <a16:creationId xmlns:a16="http://schemas.microsoft.com/office/drawing/2014/main" id="{8BFD3677-1F46-9DF7-A4CD-3A5265D382D7}"/>
              </a:ext>
            </a:extLst>
          </p:cNvPr>
          <p:cNvSpPr txBox="1"/>
          <p:nvPr/>
        </p:nvSpPr>
        <p:spPr>
          <a:xfrm>
            <a:off x="224745" y="4006828"/>
            <a:ext cx="4190999" cy="507831"/>
          </a:xfrm>
          <a:prstGeom prst="rect">
            <a:avLst/>
          </a:prstGeom>
          <a:noFill/>
          <a:ln>
            <a:noFill/>
          </a:ln>
        </p:spPr>
        <p:txBody>
          <a:bodyPr wrap="square" lIns="0" tIns="0" rIns="0" bIns="0" anchor="t">
            <a:spAutoFit/>
          </a:bodyPr>
          <a:lstStyle/>
          <a:p>
            <a:pPr algn="ctr"/>
            <a:r>
              <a:rPr lang="en-GB" sz="1100" b="1" i="0" dirty="0">
                <a:solidFill>
                  <a:srgbClr val="616161"/>
                </a:solidFill>
                <a:latin typeface="Proxima Nova"/>
              </a:rPr>
              <a:t>Observability</a:t>
            </a:r>
            <a:endParaRPr sz="1100" b="1" i="0" dirty="0">
              <a:solidFill>
                <a:srgbClr val="616161"/>
              </a:solidFill>
              <a:latin typeface="Proxima Nova"/>
            </a:endParaRPr>
          </a:p>
          <a:p>
            <a:pPr algn="ctr">
              <a:spcAft>
                <a:spcPts val="1200"/>
              </a:spcAft>
            </a:pPr>
            <a:r>
              <a:rPr lang="en-GB" sz="1100" dirty="0">
                <a:solidFill>
                  <a:srgbClr val="616161"/>
                </a:solidFill>
                <a:latin typeface="Proxima Nova"/>
              </a:rPr>
              <a:t>Azure Monitor, Prometheus, Jaegar and Grafana for logging, tracing, and real-time metrics across microservices.</a:t>
            </a:r>
            <a:endParaRPr sz="1100" b="0" i="0" dirty="0">
              <a:solidFill>
                <a:srgbClr val="616161"/>
              </a:solidFill>
              <a:latin typeface="Proxima Nova"/>
            </a:endParaRPr>
          </a:p>
        </p:txBody>
      </p:sp>
      <p:sp>
        <p:nvSpPr>
          <p:cNvPr id="31" name="TextBox 30">
            <a:extLst>
              <a:ext uri="{FF2B5EF4-FFF2-40B4-BE49-F238E27FC236}">
                <a16:creationId xmlns:a16="http://schemas.microsoft.com/office/drawing/2014/main" id="{4594CACC-1A65-2E2C-FC95-F040FB70B787}"/>
              </a:ext>
            </a:extLst>
          </p:cNvPr>
          <p:cNvSpPr txBox="1"/>
          <p:nvPr/>
        </p:nvSpPr>
        <p:spPr>
          <a:xfrm>
            <a:off x="4726329" y="4003942"/>
            <a:ext cx="4190999" cy="507831"/>
          </a:xfrm>
          <a:prstGeom prst="rect">
            <a:avLst/>
          </a:prstGeom>
          <a:noFill/>
          <a:ln>
            <a:noFill/>
          </a:ln>
        </p:spPr>
        <p:txBody>
          <a:bodyPr wrap="square" lIns="0" tIns="0" rIns="0" bIns="0" anchor="t">
            <a:spAutoFit/>
          </a:bodyPr>
          <a:lstStyle/>
          <a:p>
            <a:pPr algn="ctr"/>
            <a:r>
              <a:rPr lang="en-GB" sz="1100" b="1" i="0" dirty="0">
                <a:solidFill>
                  <a:srgbClr val="616161"/>
                </a:solidFill>
                <a:latin typeface="Proxima Nova"/>
              </a:rPr>
              <a:t>DevOps CI/CD</a:t>
            </a:r>
            <a:endParaRPr sz="1100" b="1" i="0" dirty="0">
              <a:solidFill>
                <a:srgbClr val="616161"/>
              </a:solidFill>
              <a:latin typeface="Proxima Nova"/>
            </a:endParaRPr>
          </a:p>
          <a:p>
            <a:pPr algn="ctr">
              <a:spcAft>
                <a:spcPts val="1200"/>
              </a:spcAft>
            </a:pPr>
            <a:r>
              <a:rPr lang="en-GB" sz="1100" dirty="0" err="1">
                <a:solidFill>
                  <a:srgbClr val="616161"/>
                </a:solidFill>
                <a:latin typeface="Proxima Nova"/>
              </a:rPr>
              <a:t>Github</a:t>
            </a:r>
            <a:r>
              <a:rPr lang="en-GB" sz="1100" dirty="0">
                <a:solidFill>
                  <a:srgbClr val="616161"/>
                </a:solidFill>
                <a:latin typeface="Proxima Nova"/>
              </a:rPr>
              <a:t> Actions for continuous integration, automated testing. </a:t>
            </a:r>
            <a:r>
              <a:rPr lang="en-GB" sz="1100" dirty="0" err="1">
                <a:solidFill>
                  <a:srgbClr val="616161"/>
                </a:solidFill>
                <a:latin typeface="Proxima Nova"/>
              </a:rPr>
              <a:t>ArgoCD</a:t>
            </a:r>
            <a:r>
              <a:rPr lang="en-GB" sz="1100">
                <a:solidFill>
                  <a:srgbClr val="616161"/>
                </a:solidFill>
                <a:latin typeface="Proxima Nova"/>
              </a:rPr>
              <a:t>, Flux </a:t>
            </a:r>
            <a:r>
              <a:rPr lang="en-GB" sz="1100" dirty="0">
                <a:solidFill>
                  <a:srgbClr val="616161"/>
                </a:solidFill>
                <a:latin typeface="Proxima Nova"/>
              </a:rPr>
              <a:t>&amp; Helm Charts for continuous deployments.</a:t>
            </a:r>
            <a:endParaRPr sz="1100" b="0" i="0" dirty="0">
              <a:solidFill>
                <a:srgbClr val="616161"/>
              </a:solidFill>
              <a:latin typeface="Proxima Nova"/>
            </a:endParaRPr>
          </a:p>
        </p:txBody>
      </p:sp>
      <p:pic>
        <p:nvPicPr>
          <p:cNvPr id="32" name="Picture 31" descr="tmpjhcnmpy1.png">
            <a:extLst>
              <a:ext uri="{FF2B5EF4-FFF2-40B4-BE49-F238E27FC236}">
                <a16:creationId xmlns:a16="http://schemas.microsoft.com/office/drawing/2014/main" id="{67A69ADE-C0B7-E44C-2343-8C1B51764239}"/>
              </a:ext>
            </a:extLst>
          </p:cNvPr>
          <p:cNvPicPr>
            <a:picLocks noChangeAspect="1"/>
          </p:cNvPicPr>
          <p:nvPr/>
        </p:nvPicPr>
        <p:blipFill>
          <a:blip r:embed="rId7"/>
          <a:stretch>
            <a:fillRect/>
          </a:stretch>
        </p:blipFill>
        <p:spPr>
          <a:xfrm>
            <a:off x="2171700" y="3732670"/>
            <a:ext cx="304800" cy="304800"/>
          </a:xfrm>
          <a:prstGeom prst="rect">
            <a:avLst/>
          </a:prstGeom>
        </p:spPr>
      </p:pic>
      <p:pic>
        <p:nvPicPr>
          <p:cNvPr id="33" name="Picture 32" descr="tmprm2l5n4q.png">
            <a:extLst>
              <a:ext uri="{FF2B5EF4-FFF2-40B4-BE49-F238E27FC236}">
                <a16:creationId xmlns:a16="http://schemas.microsoft.com/office/drawing/2014/main" id="{5A0E4187-B2C3-1740-5EA2-163B227E8857}"/>
              </a:ext>
            </a:extLst>
          </p:cNvPr>
          <p:cNvPicPr>
            <a:picLocks noChangeAspect="1"/>
          </p:cNvPicPr>
          <p:nvPr/>
        </p:nvPicPr>
        <p:blipFill>
          <a:blip r:embed="rId8"/>
          <a:stretch>
            <a:fillRect/>
          </a:stretch>
        </p:blipFill>
        <p:spPr>
          <a:xfrm>
            <a:off x="6690946" y="3730259"/>
            <a:ext cx="304800" cy="304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Challenges &amp; Solutions</a:t>
            </a:r>
          </a:p>
        </p:txBody>
      </p:sp>
      <p:sp>
        <p:nvSpPr>
          <p:cNvPr id="4" name="Subtitle 3"/>
          <p:cNvSpPr>
            <a:spLocks noGrp="1"/>
          </p:cNvSpPr>
          <p:nvPr>
            <p:ph type="subTitle" idx="13"/>
          </p:nvPr>
        </p:nvSpPr>
        <p:spPr/>
        <p:txBody>
          <a:bodyPr>
            <a:normAutofit/>
          </a:bodyPr>
          <a:lstStyle/>
          <a:p>
            <a:r>
              <a:t>Key hurdles and strategies implemented in the PoC phase.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st0wrcot.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Scaling Peak Load</a:t>
            </a:r>
          </a:p>
          <a:p>
            <a:pPr algn="ctr">
              <a:spcAft>
                <a:spcPts val="1200"/>
              </a:spcAft>
            </a:pPr>
            <a:r>
              <a:rPr sz="1300" b="0" i="0">
                <a:solidFill>
                  <a:srgbClr val="616161"/>
                </a:solidFill>
                <a:latin typeface="Proxima Nova"/>
              </a:rPr>
              <a:t>Used Kubernetes autoscaling and Azure load balancers to handle high demand during surges.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irek09sc.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Data Consistency</a:t>
            </a:r>
          </a:p>
          <a:p>
            <a:pPr algn="ctr">
              <a:spcAft>
                <a:spcPts val="1200"/>
              </a:spcAft>
            </a:pPr>
            <a:r>
              <a:rPr sz="1300" b="0" i="0">
                <a:solidFill>
                  <a:srgbClr val="616161"/>
                </a:solidFill>
                <a:latin typeface="Proxima Nova"/>
              </a:rPr>
              <a:t>Applied eventual consistency, idempotent operations, and Kafka event sequencing to ensure integrity.</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jhcnmpy1.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Failure Recovery</a:t>
            </a:r>
          </a:p>
          <a:p>
            <a:pPr algn="ctr">
              <a:spcAft>
                <a:spcPts val="1200"/>
              </a:spcAft>
            </a:pPr>
            <a:r>
              <a:rPr sz="1300" b="0" i="0">
                <a:solidFill>
                  <a:srgbClr val="616161"/>
                </a:solidFill>
                <a:latin typeface="Proxima Nova"/>
              </a:rPr>
              <a:t>Built-in retries and compensation logic enabled graceful handling of partial failures.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veyuowbd.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Efficient Resource Use</a:t>
            </a:r>
          </a:p>
          <a:p>
            <a:pPr algn="ctr">
              <a:spcAft>
                <a:spcPts val="1200"/>
              </a:spcAft>
            </a:pPr>
            <a:r>
              <a:rPr sz="1300" b="0" i="0">
                <a:solidFill>
                  <a:srgbClr val="616161"/>
                </a:solidFill>
                <a:latin typeface="Proxima Nova"/>
              </a:rPr>
              <a:t>Autoscaling minimized costs while maintaining performance using demand-based provisioning.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Future Plans &amp; Scalability</a:t>
            </a:r>
          </a:p>
        </p:txBody>
      </p:sp>
      <p:sp>
        <p:nvSpPr>
          <p:cNvPr id="4" name="Subtitle 3"/>
          <p:cNvSpPr>
            <a:spLocks noGrp="1"/>
          </p:cNvSpPr>
          <p:nvPr>
            <p:ph type="subTitle" idx="13"/>
          </p:nvPr>
        </p:nvSpPr>
        <p:spPr/>
        <p:txBody>
          <a:bodyPr>
            <a:normAutofit/>
          </a:bodyPr>
          <a:lstStyle/>
          <a:p>
            <a:r>
              <a:t>Roadmap for expansion and platform optimization.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Event Ticketing Expansion:</a:t>
            </a:r>
            <a:r>
              <a:rPr sz="1300" b="0" i="0">
                <a:solidFill>
                  <a:srgbClr val="616161"/>
                </a:solidFill>
                <a:latin typeface="Proxima Nova"/>
              </a:rPr>
              <a:t> Platform to be extended to concerts, sports, and other live events.</a:t>
            </a:r>
          </a:p>
          <a:p>
            <a:pPr marL="228600" lvl="1" indent="-91440" algn="l">
              <a:spcBef>
                <a:spcPts val="1200"/>
              </a:spcBef>
              <a:spcAft>
                <a:spcPts val="0"/>
              </a:spcAft>
              <a:buSzPct val="100000"/>
              <a:buFont typeface="Arial"/>
              <a:buChar char="•"/>
            </a:pPr>
            <a:r>
              <a:rPr sz="1300" b="1" i="0">
                <a:solidFill>
                  <a:srgbClr val="616161"/>
                </a:solidFill>
                <a:latin typeface="Proxima Nova"/>
              </a:rPr>
              <a:t>AI Recommendation Engine:</a:t>
            </a:r>
            <a:r>
              <a:rPr sz="1300" b="0" i="0">
                <a:solidFill>
                  <a:srgbClr val="616161"/>
                </a:solidFill>
                <a:latin typeface="Proxima Nova"/>
              </a:rPr>
              <a:t> Planned integration of ML-based suggestions for personalized user experiences.</a:t>
            </a:r>
          </a:p>
          <a:p>
            <a:pPr marL="228600" lvl="1" indent="-91440" algn="l">
              <a:spcBef>
                <a:spcPts val="1200"/>
              </a:spcBef>
              <a:spcAft>
                <a:spcPts val="0"/>
              </a:spcAft>
              <a:buSzPct val="100000"/>
              <a:buFont typeface="Arial"/>
              <a:buChar char="•"/>
            </a:pPr>
            <a:r>
              <a:rPr sz="1300" b="1" i="0">
                <a:solidFill>
                  <a:srgbClr val="616161"/>
                </a:solidFill>
                <a:latin typeface="Proxima Nova"/>
              </a:rPr>
              <a:t>Cloud Optimization:</a:t>
            </a:r>
            <a:r>
              <a:rPr sz="1300" b="0" i="0">
                <a:solidFill>
                  <a:srgbClr val="616161"/>
                </a:solidFill>
                <a:latin typeface="Proxima Nova"/>
              </a:rPr>
              <a:t> Multi-region deployments, auto-scaling, and cost management enhancements planned.</a:t>
            </a:r>
          </a:p>
          <a:p>
            <a:pPr marL="228600" lvl="1" indent="-91440" algn="l">
              <a:spcBef>
                <a:spcPts val="1200"/>
              </a:spcBef>
              <a:spcAft>
                <a:spcPts val="0"/>
              </a:spcAft>
              <a:buSzPct val="100000"/>
              <a:buFont typeface="Arial"/>
              <a:buChar char="•"/>
            </a:pPr>
            <a:r>
              <a:rPr sz="1300" b="1" i="0">
                <a:solidFill>
                  <a:srgbClr val="616161"/>
                </a:solidFill>
                <a:latin typeface="Proxima Nova"/>
              </a:rPr>
              <a:t>Scale Readiness:</a:t>
            </a:r>
            <a:r>
              <a:rPr sz="1300" b="0" i="0">
                <a:solidFill>
                  <a:srgbClr val="616161"/>
                </a:solidFill>
                <a:latin typeface="Proxima Nova"/>
              </a:rPr>
              <a:t> System tested and designed to support 10x user growth with load testing and chaos engineering.</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uq9e2i9n.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Gian-Reto Tarnutzer on Unsplash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&amp; Next Steps</a:t>
            </a:r>
          </a:p>
        </p:txBody>
      </p:sp>
      <p:sp>
        <p:nvSpPr>
          <p:cNvPr id="4" name="Subtitle 3"/>
          <p:cNvSpPr>
            <a:spLocks noGrp="1"/>
          </p:cNvSpPr>
          <p:nvPr>
            <p:ph type="subTitle" idx="13"/>
          </p:nvPr>
        </p:nvSpPr>
        <p:spPr/>
        <p:txBody>
          <a:bodyPr>
            <a:normAutofit/>
          </a:bodyPr>
          <a:lstStyle/>
          <a:p>
            <a:r>
              <a:rPr dirty="0"/>
              <a:t>Summary of achievements and roadmap beyond </a:t>
            </a:r>
            <a:r>
              <a:rPr lang="en-GB" dirty="0"/>
              <a:t>MVP</a:t>
            </a:r>
            <a:r>
              <a:rPr dirty="0"/>
              <a: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k51xcu8v.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600164"/>
          </a:xfrm>
          <a:prstGeom prst="rect">
            <a:avLst/>
          </a:prstGeom>
          <a:noFill/>
          <a:ln>
            <a:noFill/>
          </a:ln>
        </p:spPr>
        <p:txBody>
          <a:bodyPr wrap="square" lIns="0" tIns="0" rIns="0" bIns="0" anchor="t">
            <a:spAutoFit/>
          </a:bodyPr>
          <a:lstStyle/>
          <a:p>
            <a:pPr algn="ctr"/>
            <a:r>
              <a:rPr lang="en-GB" sz="1300" b="1" i="0" dirty="0">
                <a:solidFill>
                  <a:srgbClr val="616161"/>
                </a:solidFill>
                <a:latin typeface="Proxima Nova"/>
              </a:rPr>
              <a:t>MVP</a:t>
            </a:r>
            <a:r>
              <a:rPr sz="1300" b="1" i="0" dirty="0">
                <a:solidFill>
                  <a:srgbClr val="616161"/>
                </a:solidFill>
                <a:latin typeface="Proxima Nova"/>
              </a:rPr>
              <a:t> Success</a:t>
            </a:r>
          </a:p>
          <a:p>
            <a:pPr algn="ctr">
              <a:spcAft>
                <a:spcPts val="1200"/>
              </a:spcAft>
            </a:pPr>
            <a:r>
              <a:rPr sz="1300" b="0" i="0" dirty="0">
                <a:solidFill>
                  <a:srgbClr val="616161"/>
                </a:solidFill>
                <a:latin typeface="Proxima Nova"/>
              </a:rPr>
              <a:t>Platform validated core functionality—ticket search, seat selection, and payments delivered in one month.</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x2pokgzj.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Lessons Learned</a:t>
            </a:r>
          </a:p>
          <a:p>
            <a:pPr algn="ctr">
              <a:spcAft>
                <a:spcPts val="1200"/>
              </a:spcAft>
            </a:pPr>
            <a:r>
              <a:rPr sz="1300" b="0" i="0">
                <a:solidFill>
                  <a:srgbClr val="616161"/>
                </a:solidFill>
                <a:latin typeface="Proxima Nova"/>
              </a:rPr>
              <a:t>Microservices and DevOps strategy proved effective; observability and feedback loops were essential.</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qo4b6xvf.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Next Phase Objectives</a:t>
            </a:r>
          </a:p>
          <a:p>
            <a:pPr algn="ctr">
              <a:spcAft>
                <a:spcPts val="1200"/>
              </a:spcAft>
            </a:pPr>
            <a:r>
              <a:rPr sz="1300" b="0" i="0">
                <a:solidFill>
                  <a:srgbClr val="616161"/>
                </a:solidFill>
                <a:latin typeface="Proxima Nova"/>
              </a:rPr>
              <a:t>Production hardening, new feature rollouts (events, recommendations), and user onboarding planned.</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k4x5576m.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Scale &amp; Feedback</a:t>
            </a:r>
          </a:p>
          <a:p>
            <a:pPr algn="ctr">
              <a:spcAft>
                <a:spcPts val="1200"/>
              </a:spcAft>
            </a:pPr>
            <a:r>
              <a:rPr sz="1300" b="0" i="0">
                <a:solidFill>
                  <a:srgbClr val="616161"/>
                </a:solidFill>
                <a:latin typeface="Proxima Nova"/>
              </a:rPr>
              <a:t>Scaling infrastructure, onboarding more users, and iterating based on user feedback prioritized.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Online Ticketing</a:t>
            </a:r>
          </a:p>
        </p:txBody>
      </p:sp>
      <p:sp>
        <p:nvSpPr>
          <p:cNvPr id="4" name="Subtitle 3"/>
          <p:cNvSpPr>
            <a:spLocks noGrp="1"/>
          </p:cNvSpPr>
          <p:nvPr>
            <p:ph type="subTitle" idx="13"/>
          </p:nvPr>
        </p:nvSpPr>
        <p:spPr/>
        <p:txBody>
          <a:bodyPr>
            <a:normAutofit fontScale="92500"/>
          </a:bodyPr>
          <a:lstStyle/>
          <a:p>
            <a:r>
              <a:t>A comprehensive overview of the solution for XYZ Company's online movie ticket booking platform.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5727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Project Vision:</a:t>
            </a:r>
            <a:r>
              <a:rPr sz="1300" b="0" i="0" dirty="0">
                <a:solidFill>
                  <a:srgbClr val="616161"/>
                </a:solidFill>
                <a:latin typeface="Proxima Nova"/>
              </a:rPr>
              <a:t> Deliver a seamless digital ticket booking experience that enhances customer satisfaction and drives increased ticket sales.</a:t>
            </a:r>
          </a:p>
          <a:p>
            <a:pPr marL="228600" lvl="1" indent="-91440" algn="l">
              <a:spcBef>
                <a:spcPts val="1200"/>
              </a:spcBef>
              <a:spcAft>
                <a:spcPts val="0"/>
              </a:spcAft>
              <a:buSzPct val="100000"/>
              <a:buFont typeface="Arial"/>
              <a:buChar char="•"/>
            </a:pPr>
            <a:r>
              <a:rPr sz="1300" b="1" i="0" dirty="0">
                <a:solidFill>
                  <a:srgbClr val="616161"/>
                </a:solidFill>
                <a:latin typeface="Proxima Nova"/>
              </a:rPr>
              <a:t>User Convenience:</a:t>
            </a:r>
            <a:r>
              <a:rPr sz="1300" b="0" i="0" dirty="0">
                <a:solidFill>
                  <a:srgbClr val="616161"/>
                </a:solidFill>
                <a:latin typeface="Proxima Nova"/>
              </a:rPr>
              <a:t> Provides 24/7 access for users, enabling them to book movie tickets anytime, anywhere with ease.</a:t>
            </a:r>
          </a:p>
          <a:p>
            <a:pPr marL="228600" lvl="1" indent="-91440" algn="l">
              <a:spcBef>
                <a:spcPts val="1200"/>
              </a:spcBef>
              <a:spcAft>
                <a:spcPts val="0"/>
              </a:spcAft>
              <a:buSzPct val="100000"/>
              <a:buFont typeface="Arial"/>
              <a:buChar char="•"/>
            </a:pPr>
            <a:r>
              <a:rPr sz="1300" b="1" i="0" dirty="0">
                <a:solidFill>
                  <a:srgbClr val="616161"/>
                </a:solidFill>
                <a:latin typeface="Proxima Nova"/>
              </a:rPr>
              <a:t>Operational Efficiency:</a:t>
            </a:r>
            <a:r>
              <a:rPr sz="1300" b="0" i="0" dirty="0">
                <a:solidFill>
                  <a:srgbClr val="616161"/>
                </a:solidFill>
                <a:latin typeface="Proxima Nova"/>
              </a:rPr>
              <a:t> Streamlines </a:t>
            </a:r>
            <a:r>
              <a:rPr lang="en-GB" sz="1300" b="0" i="0" dirty="0">
                <a:solidFill>
                  <a:srgbClr val="616161"/>
                </a:solidFill>
                <a:latin typeface="Proxima Nova"/>
              </a:rPr>
              <a:t>theatre</a:t>
            </a:r>
            <a:r>
              <a:rPr sz="1300" b="0" i="0" dirty="0">
                <a:solidFill>
                  <a:srgbClr val="616161"/>
                </a:solidFill>
                <a:latin typeface="Proxima Nova"/>
              </a:rPr>
              <a:t> operations by automating ticket booking and integrating with existing infrastructure.</a:t>
            </a:r>
          </a:p>
          <a:p>
            <a:pPr marL="228600" lvl="1" indent="-91440" algn="l">
              <a:spcBef>
                <a:spcPts val="1200"/>
              </a:spcBef>
              <a:spcAft>
                <a:spcPts val="0"/>
              </a:spcAft>
              <a:buSzPct val="100000"/>
              <a:buFont typeface="Arial"/>
              <a:buChar char="•"/>
            </a:pPr>
            <a:r>
              <a:rPr sz="1300" b="1" i="0" dirty="0">
                <a:solidFill>
                  <a:srgbClr val="616161"/>
                </a:solidFill>
                <a:latin typeface="Proxima Nova"/>
              </a:rPr>
              <a:t>Modern Moviegoing:</a:t>
            </a:r>
            <a:r>
              <a:rPr sz="1300" b="0" i="0" dirty="0">
                <a:solidFill>
                  <a:srgbClr val="616161"/>
                </a:solidFill>
                <a:latin typeface="Proxima Nova"/>
              </a:rPr>
              <a:t> Transforms the traditional cinema experience into a modern, tech-driven journey for the user.</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5c5j2kiq.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Lloyd Dirks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09AF-5B3C-7F14-3084-6217B4B52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26C88-3E1F-0BCA-34A9-41EF71212068}"/>
              </a:ext>
            </a:extLst>
          </p:cNvPr>
          <p:cNvSpPr>
            <a:spLocks noGrp="1"/>
          </p:cNvSpPr>
          <p:nvPr>
            <p:ph type="title"/>
          </p:nvPr>
        </p:nvSpPr>
        <p:spPr/>
        <p:txBody>
          <a:bodyPr>
            <a:normAutofit/>
          </a:bodyPr>
          <a:lstStyle/>
          <a:p>
            <a:r>
              <a:rPr lang="en-GB" dirty="0"/>
              <a:t>Derived Entities &amp; ERD</a:t>
            </a:r>
            <a:endParaRPr dirty="0"/>
          </a:p>
        </p:txBody>
      </p:sp>
      <p:sp>
        <p:nvSpPr>
          <p:cNvPr id="5" name="Rectangle 4">
            <a:extLst>
              <a:ext uri="{FF2B5EF4-FFF2-40B4-BE49-F238E27FC236}">
                <a16:creationId xmlns:a16="http://schemas.microsoft.com/office/drawing/2014/main" id="{0E5DBE90-55F8-33B6-1432-8262271240C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0666B41-2362-A3CF-3004-A1691BAB88F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pic>
        <p:nvPicPr>
          <p:cNvPr id="4" name="Picture 3" descr="A diagram of a theater">
            <a:extLst>
              <a:ext uri="{FF2B5EF4-FFF2-40B4-BE49-F238E27FC236}">
                <a16:creationId xmlns:a16="http://schemas.microsoft.com/office/drawing/2014/main" id="{792BCD7E-B7AF-AA2A-0FF3-77143AD89CF3}"/>
              </a:ext>
            </a:extLst>
          </p:cNvPr>
          <p:cNvPicPr>
            <a:picLocks noChangeAspect="1"/>
          </p:cNvPicPr>
          <p:nvPr/>
        </p:nvPicPr>
        <p:blipFill>
          <a:blip r:embed="rId3"/>
          <a:stretch>
            <a:fillRect/>
          </a:stretch>
        </p:blipFill>
        <p:spPr>
          <a:xfrm>
            <a:off x="1462385" y="826906"/>
            <a:ext cx="6390697" cy="4192206"/>
          </a:xfrm>
          <a:prstGeom prst="rect">
            <a:avLst/>
          </a:prstGeom>
        </p:spPr>
      </p:pic>
    </p:spTree>
    <p:extLst>
      <p:ext uri="{BB962C8B-B14F-4D97-AF65-F5344CB8AC3E}">
        <p14:creationId xmlns:p14="http://schemas.microsoft.com/office/powerpoint/2010/main" val="19735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99D52-23F8-B995-FEF9-5BCE13C90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A72FD9-B7E9-8930-E7BD-27FC12795620}"/>
              </a:ext>
            </a:extLst>
          </p:cNvPr>
          <p:cNvSpPr>
            <a:spLocks noGrp="1"/>
          </p:cNvSpPr>
          <p:nvPr>
            <p:ph type="title"/>
          </p:nvPr>
        </p:nvSpPr>
        <p:spPr/>
        <p:txBody>
          <a:bodyPr>
            <a:normAutofit/>
          </a:bodyPr>
          <a:lstStyle/>
          <a:p>
            <a:r>
              <a:rPr lang="en-GB" dirty="0"/>
              <a:t>Admin Flow - Theatre/Ticket Management</a:t>
            </a:r>
            <a:endParaRPr dirty="0"/>
          </a:p>
        </p:txBody>
      </p:sp>
      <p:sp>
        <p:nvSpPr>
          <p:cNvPr id="5" name="Rectangle 4">
            <a:extLst>
              <a:ext uri="{FF2B5EF4-FFF2-40B4-BE49-F238E27FC236}">
                <a16:creationId xmlns:a16="http://schemas.microsoft.com/office/drawing/2014/main" id="{95F0706B-F6A1-90AD-B14E-43E09F923FD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F47D5D0F-A590-6590-CDE2-AA515F3034FE}"/>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pic>
        <p:nvPicPr>
          <p:cNvPr id="8" name="Picture 7" descr="A computer screen shot of a diagram">
            <a:extLst>
              <a:ext uri="{FF2B5EF4-FFF2-40B4-BE49-F238E27FC236}">
                <a16:creationId xmlns:a16="http://schemas.microsoft.com/office/drawing/2014/main" id="{91E4A460-B006-7435-9E7D-0216A930A55A}"/>
              </a:ext>
            </a:extLst>
          </p:cNvPr>
          <p:cNvPicPr>
            <a:picLocks noChangeAspect="1"/>
          </p:cNvPicPr>
          <p:nvPr/>
        </p:nvPicPr>
        <p:blipFill>
          <a:blip r:embed="rId3"/>
          <a:stretch>
            <a:fillRect/>
          </a:stretch>
        </p:blipFill>
        <p:spPr>
          <a:xfrm>
            <a:off x="112852" y="1163351"/>
            <a:ext cx="8926975" cy="3496055"/>
          </a:xfrm>
          <a:prstGeom prst="rect">
            <a:avLst/>
          </a:prstGeom>
        </p:spPr>
      </p:pic>
    </p:spTree>
    <p:extLst>
      <p:ext uri="{BB962C8B-B14F-4D97-AF65-F5344CB8AC3E}">
        <p14:creationId xmlns:p14="http://schemas.microsoft.com/office/powerpoint/2010/main" val="184994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33B3B-0809-AADB-96A9-97C048ECF3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9D0E89-8FC4-2EF3-ABA9-C1D70511D213}"/>
              </a:ext>
            </a:extLst>
          </p:cNvPr>
          <p:cNvSpPr>
            <a:spLocks noGrp="1"/>
          </p:cNvSpPr>
          <p:nvPr>
            <p:ph type="title"/>
          </p:nvPr>
        </p:nvSpPr>
        <p:spPr/>
        <p:txBody>
          <a:bodyPr>
            <a:normAutofit/>
          </a:bodyPr>
          <a:lstStyle/>
          <a:p>
            <a:r>
              <a:rPr lang="en-GB" dirty="0"/>
              <a:t>User Flow - Ticket Booking </a:t>
            </a:r>
            <a:endParaRPr dirty="0"/>
          </a:p>
        </p:txBody>
      </p:sp>
      <p:sp>
        <p:nvSpPr>
          <p:cNvPr id="5" name="Rectangle 4">
            <a:extLst>
              <a:ext uri="{FF2B5EF4-FFF2-40B4-BE49-F238E27FC236}">
                <a16:creationId xmlns:a16="http://schemas.microsoft.com/office/drawing/2014/main" id="{41318F25-AF3A-4E1E-60E7-5FDA0B4FBC0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A5EB8F06-1085-0715-F2F4-1128B8F5076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pic>
        <p:nvPicPr>
          <p:cNvPr id="8" name="Picture 7" descr="A screenshot of a computer">
            <a:extLst>
              <a:ext uri="{FF2B5EF4-FFF2-40B4-BE49-F238E27FC236}">
                <a16:creationId xmlns:a16="http://schemas.microsoft.com/office/drawing/2014/main" id="{998C497D-3C92-4DDA-37A7-97C9F4399F61}"/>
              </a:ext>
            </a:extLst>
          </p:cNvPr>
          <p:cNvPicPr>
            <a:picLocks noChangeAspect="1"/>
          </p:cNvPicPr>
          <p:nvPr/>
        </p:nvPicPr>
        <p:blipFill>
          <a:blip r:embed="rId3"/>
          <a:stretch>
            <a:fillRect/>
          </a:stretch>
        </p:blipFill>
        <p:spPr>
          <a:xfrm>
            <a:off x="40344" y="1516849"/>
            <a:ext cx="9046509" cy="3236686"/>
          </a:xfrm>
          <a:prstGeom prst="rect">
            <a:avLst/>
          </a:prstGeom>
        </p:spPr>
      </p:pic>
    </p:spTree>
    <p:extLst>
      <p:ext uri="{BB962C8B-B14F-4D97-AF65-F5344CB8AC3E}">
        <p14:creationId xmlns:p14="http://schemas.microsoft.com/office/powerpoint/2010/main" val="340146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Project Planning &amp; Timeline</a:t>
            </a:r>
          </a:p>
        </p:txBody>
      </p:sp>
      <p:sp>
        <p:nvSpPr>
          <p:cNvPr id="4" name="Subtitle 3"/>
          <p:cNvSpPr>
            <a:spLocks noGrp="1"/>
          </p:cNvSpPr>
          <p:nvPr>
            <p:ph type="subTitle" idx="13"/>
          </p:nvPr>
        </p:nvSpPr>
        <p:spPr/>
        <p:txBody>
          <a:bodyPr>
            <a:normAutofit/>
          </a:bodyPr>
          <a:lstStyle/>
          <a:p>
            <a:r>
              <a:rPr dirty="0"/>
              <a:t>Phased approach and execution timeline for XYZ Company's ticketing platform </a:t>
            </a:r>
            <a:r>
              <a:rPr lang="en-GB" dirty="0"/>
              <a:t>MVP</a:t>
            </a:r>
            <a:r>
              <a:rPr dirty="0"/>
              <a: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5727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Two-Phase Approach:</a:t>
            </a:r>
            <a:r>
              <a:rPr sz="1300" b="0" i="0" dirty="0">
                <a:solidFill>
                  <a:srgbClr val="616161"/>
                </a:solidFill>
                <a:latin typeface="Proxima Nova"/>
              </a:rPr>
              <a:t> Phase 1 delivered a </a:t>
            </a:r>
            <a:r>
              <a:rPr lang="en-GB" sz="1300" b="0" i="0" dirty="0">
                <a:solidFill>
                  <a:srgbClr val="616161"/>
                </a:solidFill>
                <a:latin typeface="Proxima Nova"/>
              </a:rPr>
              <a:t>MVP</a:t>
            </a:r>
            <a:r>
              <a:rPr sz="1300" b="0" i="0" dirty="0">
                <a:solidFill>
                  <a:srgbClr val="616161"/>
                </a:solidFill>
                <a:latin typeface="Proxima Nova"/>
              </a:rPr>
              <a:t> in 1 month; Phase 2 will focus on scaling and added features.</a:t>
            </a:r>
          </a:p>
          <a:p>
            <a:pPr marL="228600" lvl="1" indent="-91440" algn="l">
              <a:spcBef>
                <a:spcPts val="1200"/>
              </a:spcBef>
              <a:spcAft>
                <a:spcPts val="0"/>
              </a:spcAft>
              <a:buSzPct val="100000"/>
              <a:buFont typeface="Arial"/>
              <a:buChar char="•"/>
            </a:pPr>
            <a:r>
              <a:rPr sz="1300" b="1" i="0" dirty="0">
                <a:solidFill>
                  <a:srgbClr val="616161"/>
                </a:solidFill>
                <a:latin typeface="Proxima Nova"/>
              </a:rPr>
              <a:t>1-Month </a:t>
            </a:r>
            <a:r>
              <a:rPr lang="en-GB" sz="1300" b="1" i="0" dirty="0">
                <a:solidFill>
                  <a:srgbClr val="616161"/>
                </a:solidFill>
                <a:latin typeface="Proxima Nova"/>
              </a:rPr>
              <a:t>MVP</a:t>
            </a:r>
            <a:r>
              <a:rPr sz="1300" b="1" i="0" dirty="0">
                <a:solidFill>
                  <a:srgbClr val="616161"/>
                </a:solidFill>
                <a:latin typeface="Proxima Nova"/>
              </a:rPr>
              <a:t> Timeline:</a:t>
            </a:r>
            <a:r>
              <a:rPr sz="1300" b="0" i="0" dirty="0">
                <a:solidFill>
                  <a:srgbClr val="616161"/>
                </a:solidFill>
                <a:latin typeface="Proxima Nova"/>
              </a:rPr>
              <a:t> Week 1: Requirements. Week 2: Design. Week 3: Development. Week 4: Testing &amp; Deployment.</a:t>
            </a:r>
          </a:p>
          <a:p>
            <a:pPr marL="228600" lvl="1" indent="-91440" algn="l">
              <a:spcBef>
                <a:spcPts val="1200"/>
              </a:spcBef>
              <a:spcAft>
                <a:spcPts val="0"/>
              </a:spcAft>
              <a:buSzPct val="100000"/>
              <a:buFont typeface="Arial"/>
              <a:buChar char="•"/>
            </a:pPr>
            <a:r>
              <a:rPr sz="1300" b="1" i="0" dirty="0">
                <a:solidFill>
                  <a:srgbClr val="616161"/>
                </a:solidFill>
                <a:latin typeface="Proxima Nova"/>
              </a:rPr>
              <a:t>Agile Coordination:</a:t>
            </a:r>
            <a:r>
              <a:rPr sz="1300" b="0" i="0" dirty="0">
                <a:solidFill>
                  <a:srgbClr val="616161"/>
                </a:solidFill>
                <a:latin typeface="Proxima Nova"/>
              </a:rPr>
              <a:t> Parallel task execution and Gantt chart visualized dependencies to optimize timeline.</a:t>
            </a:r>
          </a:p>
          <a:p>
            <a:pPr marL="228600" lvl="1" indent="-91440" algn="l">
              <a:spcBef>
                <a:spcPts val="1200"/>
              </a:spcBef>
              <a:spcAft>
                <a:spcPts val="0"/>
              </a:spcAft>
              <a:buSzPct val="100000"/>
              <a:buFont typeface="Arial"/>
              <a:buChar char="•"/>
            </a:pPr>
            <a:r>
              <a:rPr sz="1300" b="1" i="0" dirty="0">
                <a:solidFill>
                  <a:srgbClr val="616161"/>
                </a:solidFill>
                <a:latin typeface="Proxima Nova"/>
              </a:rPr>
              <a:t>Critical Path Management:</a:t>
            </a:r>
            <a:r>
              <a:rPr sz="1300" b="0" i="0" dirty="0">
                <a:solidFill>
                  <a:srgbClr val="616161"/>
                </a:solidFill>
                <a:latin typeface="Proxima Nova"/>
              </a:rPr>
              <a:t> Key tasks like infrastructure setup prioritized to unblock dependent activities.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mle_j5ru.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Daria Nepriakhina 🇺🇦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Resourcing &amp; Team</a:t>
            </a:r>
          </a:p>
        </p:txBody>
      </p:sp>
      <p:sp>
        <p:nvSpPr>
          <p:cNvPr id="4" name="Subtitle 3"/>
          <p:cNvSpPr>
            <a:spLocks noGrp="1"/>
          </p:cNvSpPr>
          <p:nvPr>
            <p:ph type="subTitle" idx="13"/>
          </p:nvPr>
        </p:nvSpPr>
        <p:spPr/>
        <p:txBody>
          <a:bodyPr>
            <a:normAutofit/>
          </a:bodyPr>
          <a:lstStyle/>
          <a:p>
            <a:r>
              <a:t>Cross-functional team setup and agile collaboration model.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4988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Cross-Functional Team:</a:t>
            </a:r>
            <a:r>
              <a:rPr sz="1300" b="0" i="0">
                <a:solidFill>
                  <a:srgbClr val="616161"/>
                </a:solidFill>
                <a:latin typeface="Proxima Nova"/>
              </a:rPr>
              <a:t> Team of 5 with roles spanning architecture, management, development, and DevOps.</a:t>
            </a:r>
          </a:p>
          <a:p>
            <a:pPr marL="228600" lvl="1" indent="-91440" algn="l">
              <a:spcBef>
                <a:spcPts val="1200"/>
              </a:spcBef>
              <a:spcAft>
                <a:spcPts val="0"/>
              </a:spcAft>
              <a:buSzPct val="100000"/>
              <a:buFont typeface="Arial"/>
              <a:buChar char="•"/>
            </a:pPr>
            <a:r>
              <a:rPr sz="1300" b="1" i="0">
                <a:solidFill>
                  <a:srgbClr val="616161"/>
                </a:solidFill>
                <a:latin typeface="Proxima Nova"/>
              </a:rPr>
              <a:t>Technical Leadership:</a:t>
            </a:r>
            <a:r>
              <a:rPr sz="1300" b="0" i="0">
                <a:solidFill>
                  <a:srgbClr val="616161"/>
                </a:solidFill>
                <a:latin typeface="Proxima Nova"/>
              </a:rPr>
              <a:t> Solution Architect and Project Manager co-led direction and execution.</a:t>
            </a:r>
          </a:p>
          <a:p>
            <a:pPr marL="228600" lvl="1" indent="-91440" algn="l">
              <a:spcBef>
                <a:spcPts val="1200"/>
              </a:spcBef>
              <a:spcAft>
                <a:spcPts val="0"/>
              </a:spcAft>
              <a:buSzPct val="100000"/>
              <a:buFont typeface="Arial"/>
              <a:buChar char="•"/>
            </a:pPr>
            <a:r>
              <a:rPr sz="1300" b="1" i="0">
                <a:solidFill>
                  <a:srgbClr val="616161"/>
                </a:solidFill>
                <a:latin typeface="Proxima Nova"/>
              </a:rPr>
              <a:t>Collaborative Development:</a:t>
            </a:r>
            <a:r>
              <a:rPr sz="1300" b="0" i="0">
                <a:solidFill>
                  <a:srgbClr val="616161"/>
                </a:solidFill>
                <a:latin typeface="Proxima Nova"/>
              </a:rPr>
              <a:t> Developers worked closely with architect for reviews and integrations.</a:t>
            </a:r>
          </a:p>
          <a:p>
            <a:pPr marL="228600" lvl="1" indent="-91440" algn="l">
              <a:spcBef>
                <a:spcPts val="1200"/>
              </a:spcBef>
              <a:spcAft>
                <a:spcPts val="0"/>
              </a:spcAft>
              <a:buSzPct val="100000"/>
              <a:buFont typeface="Arial"/>
              <a:buChar char="•"/>
            </a:pPr>
            <a:r>
              <a:rPr sz="1300" b="1" i="0">
                <a:solidFill>
                  <a:srgbClr val="616161"/>
                </a:solidFill>
                <a:latin typeface="Proxima Nova"/>
              </a:rPr>
              <a:t>Agile Practices:</a:t>
            </a:r>
            <a:r>
              <a:rPr sz="1300" b="0" i="0">
                <a:solidFill>
                  <a:srgbClr val="616161"/>
                </a:solidFill>
                <a:latin typeface="Proxima Nova"/>
              </a:rPr>
              <a:t> Daily stand-ups, demos, and continuous delivery ensured rapid progress.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azcrkl43.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airfocus on Unsplash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Architecture Overview</a:t>
            </a:r>
          </a:p>
        </p:txBody>
      </p:sp>
      <p:sp>
        <p:nvSpPr>
          <p:cNvPr id="4" name="Subtitle 3"/>
          <p:cNvSpPr>
            <a:spLocks noGrp="1"/>
          </p:cNvSpPr>
          <p:nvPr>
            <p:ph type="subTitle" idx="13"/>
          </p:nvPr>
        </p:nvSpPr>
        <p:spPr/>
        <p:txBody>
          <a:bodyPr>
            <a:normAutofit/>
          </a:bodyPr>
          <a:lstStyle/>
          <a:p>
            <a:r>
              <a:t>Technical foundation of XYZ Company’s online ticketing platform.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65896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jxw6g8db.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API Gateway</a:t>
            </a:r>
          </a:p>
          <a:p>
            <a:pPr algn="ctr">
              <a:spcAft>
                <a:spcPts val="1200"/>
              </a:spcAft>
            </a:pPr>
            <a:r>
              <a:rPr sz="1300" b="0" i="0">
                <a:solidFill>
                  <a:srgbClr val="616161"/>
                </a:solidFill>
                <a:latin typeface="Proxima Nova"/>
              </a:rPr>
              <a:t>Central entry point handling routing, authentication, and rate limiting for all client requests.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rm2l5n4q.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Microservices on AKS</a:t>
            </a:r>
          </a:p>
          <a:p>
            <a:pPr algn="ctr">
              <a:spcAft>
                <a:spcPts val="1200"/>
              </a:spcAft>
            </a:pPr>
            <a:r>
              <a:rPr sz="1300" b="0" i="0">
                <a:solidFill>
                  <a:srgbClr val="616161"/>
                </a:solidFill>
                <a:latin typeface="Proxima Nova"/>
              </a:rPr>
              <a:t>Lightweight Spring Boot services containerized with Docker and deployed on Azure Kubernetes Service.</a:t>
            </a:r>
          </a:p>
        </p:txBody>
      </p:sp>
      <p:sp>
        <p:nvSpPr>
          <p:cNvPr id="19" name="Rectangle 18"/>
          <p:cNvSpPr/>
          <p:nvPr/>
        </p:nvSpPr>
        <p:spPr>
          <a:xfrm>
            <a:off x="2286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v27m9h_5.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Cosmos DB</a:t>
            </a:r>
          </a:p>
          <a:p>
            <a:pPr algn="ctr">
              <a:spcAft>
                <a:spcPts val="1200"/>
              </a:spcAft>
            </a:pPr>
            <a:r>
              <a:rPr sz="1300" b="0" i="0">
                <a:solidFill>
                  <a:srgbClr val="616161"/>
                </a:solidFill>
                <a:latin typeface="Proxima Nova"/>
              </a:rPr>
              <a:t>Globally distributed NoSQL database ensuring high availability and low latency for user and booking data.</a:t>
            </a:r>
          </a:p>
        </p:txBody>
      </p:sp>
      <p:sp>
        <p:nvSpPr>
          <p:cNvPr id="24" name="Rectangle 23"/>
          <p:cNvSpPr/>
          <p:nvPr/>
        </p:nvSpPr>
        <p:spPr>
          <a:xfrm>
            <a:off x="4724400" y="2887712"/>
            <a:ext cx="4190999" cy="1279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2de66u2f.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600164"/>
          </a:xfrm>
          <a:prstGeom prst="rect">
            <a:avLst/>
          </a:prstGeom>
          <a:noFill/>
          <a:ln>
            <a:noFill/>
          </a:ln>
        </p:spPr>
        <p:txBody>
          <a:bodyPr wrap="square" lIns="0" tIns="0" rIns="0" bIns="0" anchor="t">
            <a:spAutoFit/>
          </a:bodyPr>
          <a:lstStyle/>
          <a:p>
            <a:pPr algn="ctr"/>
            <a:r>
              <a:rPr lang="en-GB" sz="1300" b="1" i="0" dirty="0">
                <a:solidFill>
                  <a:srgbClr val="616161"/>
                </a:solidFill>
                <a:latin typeface="Proxima Nova"/>
              </a:rPr>
              <a:t>Confluent</a:t>
            </a:r>
            <a:r>
              <a:rPr sz="1300" b="1" i="0" dirty="0">
                <a:solidFill>
                  <a:srgbClr val="616161"/>
                </a:solidFill>
                <a:latin typeface="Proxima Nova"/>
              </a:rPr>
              <a:t> Kafka</a:t>
            </a:r>
          </a:p>
          <a:p>
            <a:pPr algn="ctr">
              <a:spcAft>
                <a:spcPts val="1200"/>
              </a:spcAft>
            </a:pPr>
            <a:r>
              <a:rPr sz="1300" b="0" i="0" dirty="0">
                <a:solidFill>
                  <a:srgbClr val="616161"/>
                </a:solidFill>
                <a:latin typeface="Proxima Nova"/>
              </a:rPr>
              <a:t>Event-driven messaging backbone enabling asynchronous communication and decoupling of services.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E72C-4A8D-8038-021F-20E509460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581B0F-9013-6DEB-B11E-B63EAEE273C1}"/>
              </a:ext>
            </a:extLst>
          </p:cNvPr>
          <p:cNvSpPr>
            <a:spLocks noGrp="1"/>
          </p:cNvSpPr>
          <p:nvPr>
            <p:ph type="title"/>
          </p:nvPr>
        </p:nvSpPr>
        <p:spPr/>
        <p:txBody>
          <a:bodyPr>
            <a:normAutofit/>
          </a:bodyPr>
          <a:lstStyle/>
          <a:p>
            <a:r>
              <a:rPr lang="en-GB" dirty="0"/>
              <a:t>Architecture - Platform Infra</a:t>
            </a:r>
            <a:endParaRPr dirty="0"/>
          </a:p>
        </p:txBody>
      </p:sp>
      <p:sp>
        <p:nvSpPr>
          <p:cNvPr id="4" name="Subtitle 3">
            <a:extLst>
              <a:ext uri="{FF2B5EF4-FFF2-40B4-BE49-F238E27FC236}">
                <a16:creationId xmlns:a16="http://schemas.microsoft.com/office/drawing/2014/main" id="{11C77BFE-76D6-B1AE-0767-9208D565A520}"/>
              </a:ext>
            </a:extLst>
          </p:cNvPr>
          <p:cNvSpPr>
            <a:spLocks noGrp="1"/>
          </p:cNvSpPr>
          <p:nvPr>
            <p:ph type="subTitle" idx="13"/>
          </p:nvPr>
        </p:nvSpPr>
        <p:spPr/>
        <p:txBody>
          <a:bodyPr>
            <a:normAutofit/>
          </a:bodyPr>
          <a:lstStyle/>
          <a:p>
            <a:r>
              <a:t>Technical foundation of XYZ Company’s online ticketing platform.</a:t>
            </a:r>
          </a:p>
        </p:txBody>
      </p:sp>
      <p:sp>
        <p:nvSpPr>
          <p:cNvPr id="5" name="Rectangle 4">
            <a:extLst>
              <a:ext uri="{FF2B5EF4-FFF2-40B4-BE49-F238E27FC236}">
                <a16:creationId xmlns:a16="http://schemas.microsoft.com/office/drawing/2014/main" id="{5051164B-65C0-2D7F-4620-20E642E4A02C}"/>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E0D833CF-8087-6B9A-6ABB-C0383C5EE14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86836E01-E87E-454E-CF2E-FF0517B729B9}"/>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29" name="Picture 28" descr="A screenshot of a computer diagram&#10;&#10;AI-generated content may be incorrect.">
            <a:extLst>
              <a:ext uri="{FF2B5EF4-FFF2-40B4-BE49-F238E27FC236}">
                <a16:creationId xmlns:a16="http://schemas.microsoft.com/office/drawing/2014/main" id="{C79D3E92-8B7D-AD2F-968C-A7047FA978E5}"/>
              </a:ext>
            </a:extLst>
          </p:cNvPr>
          <p:cNvPicPr>
            <a:picLocks noChangeAspect="1"/>
          </p:cNvPicPr>
          <p:nvPr/>
        </p:nvPicPr>
        <p:blipFill>
          <a:blip r:embed="rId3"/>
          <a:stretch>
            <a:fillRect/>
          </a:stretch>
        </p:blipFill>
        <p:spPr>
          <a:xfrm>
            <a:off x="114752" y="632289"/>
            <a:ext cx="8993529" cy="4171803"/>
          </a:xfrm>
          <a:prstGeom prst="rect">
            <a:avLst/>
          </a:prstGeom>
        </p:spPr>
      </p:pic>
    </p:spTree>
    <p:extLst>
      <p:ext uri="{BB962C8B-B14F-4D97-AF65-F5344CB8AC3E}">
        <p14:creationId xmlns:p14="http://schemas.microsoft.com/office/powerpoint/2010/main" val="3280535307"/>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2262</Words>
  <Application>Microsoft Office PowerPoint</Application>
  <PresentationFormat>On-screen Show (16:9)</PresentationFormat>
  <Paragraphs>138</Paragraphs>
  <Slides>14</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Proxima Nova</vt:lpstr>
      <vt:lpstr>Arial</vt:lpstr>
      <vt:lpstr>Spearmint</vt:lpstr>
      <vt:lpstr>Online Ticket Booking</vt:lpstr>
      <vt:lpstr>Online Ticketing</vt:lpstr>
      <vt:lpstr>Derived Entities &amp; ERD</vt:lpstr>
      <vt:lpstr>Admin Flow - Theatre/Ticket Management</vt:lpstr>
      <vt:lpstr>User Flow - Ticket Booking </vt:lpstr>
      <vt:lpstr>Project Planning &amp; Timeline</vt:lpstr>
      <vt:lpstr>Resourcing &amp; Team</vt:lpstr>
      <vt:lpstr>Architecture Overview</vt:lpstr>
      <vt:lpstr>Architecture - Platform Infra</vt:lpstr>
      <vt:lpstr>Microservices Functionality &amp; Flow</vt:lpstr>
      <vt:lpstr>Technologies Used</vt:lpstr>
      <vt:lpstr>Challenges &amp; Solutions</vt:lpstr>
      <vt:lpstr>Future Plans &amp; Scalability</vt:lpstr>
      <vt:lpstr>Conclusion &amp;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Anil Kapoor</cp:lastModifiedBy>
  <cp:revision>3</cp:revision>
  <dcterms:modified xsi:type="dcterms:W3CDTF">2025-06-11T06:29:48Z</dcterms:modified>
</cp:coreProperties>
</file>